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60" r:id="rId3"/>
    <p:sldId id="257" r:id="rId4"/>
    <p:sldId id="259" r:id="rId5"/>
    <p:sldId id="258" r:id="rId6"/>
    <p:sldId id="261" r:id="rId7"/>
    <p:sldId id="264" r:id="rId8"/>
    <p:sldId id="262" r:id="rId9"/>
    <p:sldId id="266" r:id="rId10"/>
    <p:sldId id="272" r:id="rId11"/>
    <p:sldId id="271" r:id="rId12"/>
    <p:sldId id="268" r:id="rId13"/>
    <p:sldId id="270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40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B0397-548F-4CB9-9652-35C4000D555C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C348E-5897-4978-8B04-EFECAD52F4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D3022-A5F1-4ECC-BF9B-92CD7EF2B81D}" type="slidenum">
              <a:rPr lang="ru-RU"/>
              <a:pPr/>
              <a:t>10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4EBDA-E210-4127-BA79-20FB81E9FC89}" type="slidenum">
              <a:rPr lang="ru-RU"/>
              <a:pPr/>
              <a:t>12</a:t>
            </a:fld>
            <a:endParaRPr lang="ru-RU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1BDB2-140C-4A81-A12E-BAFA0DF5AD0E}" type="slidenum">
              <a:rPr lang="ru-RU"/>
              <a:pPr/>
              <a:t>13</a:t>
            </a:fld>
            <a:endParaRPr lang="ru-RU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C348E-5897-4978-8B04-EFECAD52F4C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Частота и тяжесть неврологических исходов Геморрагической болезни новорожденных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/>
                </a:solidFill>
              </a:rPr>
              <a:t>Доцент кафедры </a:t>
            </a:r>
            <a:r>
              <a:rPr lang="ru-RU" sz="2000" b="1" dirty="0" err="1" smtClean="0">
                <a:solidFill>
                  <a:schemeClr val="accent1"/>
                </a:solidFill>
              </a:rPr>
              <a:t>неонатологии</a:t>
            </a:r>
            <a:r>
              <a:rPr lang="ru-RU" sz="2000" b="1" dirty="0" smtClean="0">
                <a:solidFill>
                  <a:schemeClr val="accent1"/>
                </a:solidFill>
              </a:rPr>
              <a:t> и </a:t>
            </a:r>
            <a:r>
              <a:rPr lang="ru-RU" sz="2000" b="1" dirty="0" err="1" smtClean="0">
                <a:solidFill>
                  <a:schemeClr val="accent1"/>
                </a:solidFill>
              </a:rPr>
              <a:t>неонатальной</a:t>
            </a:r>
            <a:r>
              <a:rPr lang="ru-RU" sz="2000" b="1" dirty="0" smtClean="0">
                <a:solidFill>
                  <a:schemeClr val="accent1"/>
                </a:solidFill>
              </a:rPr>
              <a:t> реаниматологии ФП и ДПО </a:t>
            </a:r>
            <a:r>
              <a:rPr lang="ru-RU" sz="2000" b="1" dirty="0" err="1" smtClean="0">
                <a:solidFill>
                  <a:schemeClr val="accent1"/>
                </a:solidFill>
              </a:rPr>
              <a:t>СПбГПМУ</a:t>
            </a:r>
            <a:r>
              <a:rPr lang="ru-RU" sz="2000" b="1" dirty="0" smtClean="0">
                <a:solidFill>
                  <a:schemeClr val="accent1"/>
                </a:solidFill>
              </a:rPr>
              <a:t> Федорова Л.А.</a:t>
            </a:r>
            <a:endParaRPr lang="ru-RU" sz="2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1079847"/>
          </a:xfrm>
        </p:spPr>
        <p:txBody>
          <a:bodyPr>
            <a:noAutofit/>
          </a:bodyPr>
          <a:lstStyle/>
          <a:p>
            <a:r>
              <a:rPr lang="ru-RU" sz="2400" b="1" i="1" dirty="0"/>
              <a:t>Поздняя </a:t>
            </a:r>
            <a:r>
              <a:rPr lang="ru-RU" sz="2400" b="1" i="1" dirty="0" err="1"/>
              <a:t>ГрБН</a:t>
            </a:r>
            <a:r>
              <a:rPr lang="ru-RU" sz="2400" b="1" i="1" dirty="0"/>
              <a:t>.</a:t>
            </a:r>
            <a:r>
              <a:rPr lang="en-US" sz="2400" b="1" i="1" dirty="0"/>
              <a:t/>
            </a:r>
            <a:br>
              <a:rPr lang="en-US" sz="2400" b="1" i="1" dirty="0"/>
            </a:br>
            <a:r>
              <a:rPr lang="ru-RU" sz="2400" b="1" i="1" dirty="0"/>
              <a:t>(Педиатрия, 2013, № 2, с. 38-42</a:t>
            </a:r>
            <a:r>
              <a:rPr lang="ru-RU" sz="2400" b="1" i="1" dirty="0" smtClean="0"/>
              <a:t>)</a:t>
            </a:r>
            <a:br>
              <a:rPr lang="ru-RU" sz="2400" b="1" i="1" dirty="0" smtClean="0"/>
            </a:br>
            <a:r>
              <a:rPr lang="ru-RU" sz="2400" b="1" dirty="0" smtClean="0"/>
              <a:t> (из лекции </a:t>
            </a:r>
            <a:r>
              <a:rPr lang="ru-RU" sz="2400" b="1" dirty="0" err="1" smtClean="0"/>
              <a:t>Шабалова</a:t>
            </a:r>
            <a:r>
              <a:rPr lang="ru-RU" sz="2400" b="1" dirty="0" smtClean="0"/>
              <a:t> Н.П.).</a:t>
            </a:r>
            <a:endParaRPr lang="ru-RU" sz="2400" b="1" i="1" dirty="0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899592" y="2072633"/>
            <a:ext cx="77768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b="1" dirty="0" smtClean="0"/>
              <a:t>Всего: 34 пациента  ( </a:t>
            </a:r>
            <a:r>
              <a:rPr lang="ru-RU" sz="2400" b="1" dirty="0" err="1" smtClean="0"/>
              <a:t>нейрохирургическоме</a:t>
            </a:r>
            <a:r>
              <a:rPr lang="ru-RU" sz="2400" b="1" dirty="0" smtClean="0"/>
              <a:t> отделение   </a:t>
            </a:r>
            <a:r>
              <a:rPr lang="ru-RU" sz="2400" b="1" dirty="0"/>
              <a:t>ДГБ </a:t>
            </a:r>
            <a:r>
              <a:rPr lang="ru-RU" sz="2400" b="1" dirty="0" smtClean="0"/>
              <a:t>№5 имени </a:t>
            </a:r>
            <a:r>
              <a:rPr lang="ru-RU" sz="2400" b="1" dirty="0"/>
              <a:t>Н.Ф. Филатова с 2005 по 2011 год </a:t>
            </a:r>
            <a:endParaRPr lang="ru-RU" sz="2400" b="1" dirty="0" smtClean="0"/>
          </a:p>
          <a:p>
            <a:r>
              <a:rPr lang="ru-RU" sz="2400" b="1" dirty="0" smtClean="0"/>
              <a:t>(</a:t>
            </a:r>
            <a:r>
              <a:rPr lang="ru-RU" sz="2400" b="1" dirty="0"/>
              <a:t>зав. отделением А.П. </a:t>
            </a:r>
            <a:r>
              <a:rPr lang="ru-RU" sz="2400" b="1" dirty="0" err="1"/>
              <a:t>Ляпин</a:t>
            </a:r>
            <a:r>
              <a:rPr lang="en-US" sz="2400" b="1" dirty="0"/>
              <a:t>).</a:t>
            </a:r>
            <a:endParaRPr lang="ru-RU" sz="2400" b="1" dirty="0"/>
          </a:p>
          <a:p>
            <a:r>
              <a:rPr lang="ru-RU" sz="2400" b="1" dirty="0" smtClean="0"/>
              <a:t>32 </a:t>
            </a:r>
            <a:r>
              <a:rPr lang="ru-RU" sz="2400" b="1" dirty="0"/>
              <a:t>ребёнка родились в </a:t>
            </a:r>
            <a:r>
              <a:rPr lang="ru-RU" sz="2400" b="1" dirty="0" smtClean="0"/>
              <a:t>срок;</a:t>
            </a:r>
          </a:p>
          <a:p>
            <a:r>
              <a:rPr lang="ru-RU" sz="2400" b="1" dirty="0" smtClean="0"/>
              <a:t>1- 38 недель с массой тела 2600г;</a:t>
            </a:r>
          </a:p>
          <a:p>
            <a:r>
              <a:rPr lang="ru-RU" sz="2400" b="1" dirty="0" smtClean="0"/>
              <a:t>1- 42 недели с массой тела 4500г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179512" y="1052736"/>
          <a:ext cx="8964488" cy="58052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55552"/>
                <a:gridCol w="6808936"/>
              </a:tblGrid>
              <a:tr h="438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 нед-8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нед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2432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Грудное -100%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Профилактика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Не проведена ни одному 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1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Ложные 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Колики, жидкий стул, энтероколит,  </a:t>
                      </a:r>
                      <a:r>
                        <a:rPr lang="ru-RU" sz="1600" b="1" dirty="0" err="1" smtClean="0"/>
                        <a:t>кефалогематома</a:t>
                      </a:r>
                      <a:r>
                        <a:rPr lang="ru-RU" sz="1600" b="1" dirty="0" smtClean="0"/>
                        <a:t>, линейный перелом теменной кости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28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Диагноз госпитализации</a:t>
                      </a:r>
                    </a:p>
                    <a:p>
                      <a:r>
                        <a:rPr lang="ru-RU" b="1" dirty="0" smtClean="0"/>
                        <a:t>(</a:t>
                      </a:r>
                      <a:r>
                        <a:rPr lang="ru-RU" sz="1600" b="1" dirty="0" smtClean="0"/>
                        <a:t>ни</a:t>
                      </a:r>
                      <a:r>
                        <a:rPr lang="ru-RU" sz="1600" b="1" baseline="0" dirty="0" smtClean="0"/>
                        <a:t> одного – ВЧК)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Нейроинфекция</a:t>
                      </a:r>
                      <a:r>
                        <a:rPr lang="ru-RU" sz="1600" b="1" baseline="0" dirty="0" smtClean="0"/>
                        <a:t> (менингит, </a:t>
                      </a:r>
                      <a:r>
                        <a:rPr lang="ru-RU" sz="1600" b="1" baseline="0" dirty="0" err="1" smtClean="0"/>
                        <a:t>менингоэнцефалит</a:t>
                      </a:r>
                      <a:r>
                        <a:rPr lang="ru-RU" sz="1600" b="1" baseline="0" dirty="0" smtClean="0"/>
                        <a:t>)- 30%;  острая кишечная инфекция с токсикозом- 23%;  инвагинация- 6%;  травма головы- 15%; избитый ребенок -1 (3%)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694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 </a:t>
                      </a:r>
                      <a:r>
                        <a:rPr lang="ru-RU" b="1" dirty="0" err="1" smtClean="0"/>
                        <a:t>ГрБН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кровь в стуле у 3 детей (9%); напряжённые </a:t>
                      </a:r>
                      <a:r>
                        <a:rPr lang="ru-RU" sz="1800" dirty="0" err="1" smtClean="0"/>
                        <a:t>кефалогематомы</a:t>
                      </a:r>
                      <a:r>
                        <a:rPr lang="ru-RU" sz="1800" dirty="0" smtClean="0"/>
                        <a:t> у-2 детей, кровоточивость пупочной ранки -1 , скудная </a:t>
                      </a:r>
                      <a:r>
                        <a:rPr lang="ru-RU" sz="1800" dirty="0" err="1" smtClean="0"/>
                        <a:t>петехиальная</a:t>
                      </a:r>
                      <a:r>
                        <a:rPr lang="ru-RU" sz="1800" dirty="0" smtClean="0"/>
                        <a:t> сыпь и микрогематурия-1; кровоточивость из мест инъекций</a:t>
                      </a:r>
                      <a:r>
                        <a:rPr lang="ru-RU" sz="1800" baseline="0" dirty="0" smtClean="0"/>
                        <a:t> у всех детей с ВЧК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субарахноидальные кровоизлияния – 17 детей, (50%) </a:t>
                      </a:r>
                      <a:r>
                        <a:rPr lang="ru-RU" sz="1800" dirty="0" err="1" smtClean="0"/>
                        <a:t>субдуральные</a:t>
                      </a:r>
                      <a:r>
                        <a:rPr lang="ru-RU" sz="1800" dirty="0" smtClean="0"/>
                        <a:t> гематомы – 4 ,  внутримозговые гематомы   –-8 , </a:t>
                      </a:r>
                      <a:r>
                        <a:rPr lang="ru-RU" sz="1800" dirty="0" err="1" smtClean="0"/>
                        <a:t>внутрижелужочковые</a:t>
                      </a:r>
                      <a:r>
                        <a:rPr lang="ru-RU" sz="1800" dirty="0" smtClean="0"/>
                        <a:t> кровоизлияния – 5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Летальный- 9%</a:t>
                      </a:r>
                      <a:r>
                        <a:rPr lang="ru-RU" sz="1800" b="1" baseline="0" dirty="0" smtClean="0"/>
                        <a:t> (3 детей); наружный дренаж  </a:t>
                      </a:r>
                      <a:r>
                        <a:rPr lang="ru-RU" sz="1800" b="1" baseline="0" dirty="0" err="1" smtClean="0"/>
                        <a:t>вентрикулярной</a:t>
                      </a:r>
                      <a:r>
                        <a:rPr lang="ru-RU" sz="1800" b="1" baseline="0" dirty="0" smtClean="0"/>
                        <a:t> ситемы-17 (50%)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5650" y="188913"/>
            <a:ext cx="7772400" cy="935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2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(Педиатрия, 2013, № 2, с. 38-42) СПб, ДИБ</a:t>
            </a:r>
            <a:r>
              <a:rPr kumimoji="0" lang="ru-RU" sz="2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№5, нейрохирургическое отделение, </a:t>
            </a:r>
            <a:r>
              <a:rPr kumimoji="0" lang="ru-RU" sz="2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Завотд</a:t>
            </a:r>
            <a:r>
              <a:rPr kumimoji="0" lang="ru-RU" sz="2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А.П.Ляпин</a:t>
            </a:r>
            <a:r>
              <a:rPr kumimoji="0" lang="ru-RU" sz="2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–всего 34 ребенка</a:t>
            </a:r>
            <a:endParaRPr kumimoji="0" lang="ru-RU" sz="2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>Поздняя </a:t>
            </a:r>
            <a:r>
              <a:rPr lang="ru-RU" sz="2400" b="1" i="1" dirty="0" err="1"/>
              <a:t>ГрБН</a:t>
            </a: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> (Педиатрия, 2013, № 2, с. 38-42</a:t>
            </a:r>
            <a:r>
              <a:rPr lang="ru-RU" sz="2400" b="1" i="1" dirty="0" smtClean="0"/>
              <a:t>)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(из лекции </a:t>
            </a:r>
            <a:r>
              <a:rPr lang="ru-RU" sz="2400" b="1" dirty="0" err="1" smtClean="0"/>
              <a:t>Шабалова</a:t>
            </a:r>
            <a:r>
              <a:rPr lang="ru-RU" sz="2400" b="1" dirty="0" smtClean="0"/>
              <a:t> Н.П.).</a:t>
            </a:r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4864"/>
            <a:ext cx="8893175" cy="3960440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endParaRPr lang="ru-RU" sz="2400" b="1" dirty="0" smtClean="0"/>
          </a:p>
          <a:p>
            <a:pPr algn="just">
              <a:lnSpc>
                <a:spcPct val="80000"/>
              </a:lnSpc>
            </a:pPr>
            <a:endParaRPr lang="ru-RU" sz="2400" b="1" dirty="0" smtClean="0"/>
          </a:p>
          <a:p>
            <a:pPr algn="just">
              <a:lnSpc>
                <a:spcPct val="80000"/>
              </a:lnSpc>
            </a:pPr>
            <a:r>
              <a:rPr lang="ru-RU" sz="2400" b="1" dirty="0" smtClean="0"/>
              <a:t>Наследственный гематологический анамнез - в </a:t>
            </a:r>
            <a:r>
              <a:rPr lang="ru-RU" sz="2400" b="1" dirty="0"/>
              <a:t>двух случаях проявления повышенной кровоточивости были выявлены у родственников: мать одного ребёнка перенесла аутоиммунную тромбоцитопеническую пурпуру, </a:t>
            </a:r>
            <a:r>
              <a:rPr lang="ru-RU" sz="2400" b="1" dirty="0" err="1"/>
              <a:t>спленоэктомию</a:t>
            </a:r>
            <a:r>
              <a:rPr lang="ru-RU" sz="2400" b="1" dirty="0"/>
              <a:t> за 6 лет до рождения данного ребёнка, количество тромбоцитов которого было в пределах нормы. В другом случае имела место болезнь </a:t>
            </a:r>
            <a:r>
              <a:rPr lang="ru-RU" sz="2400" b="1" dirty="0" err="1"/>
              <a:t>Виллебрандта</a:t>
            </a:r>
            <a:r>
              <a:rPr lang="ru-RU" sz="2400" b="1" dirty="0"/>
              <a:t> у родственников ребёнка по линии отца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60350"/>
            <a:ext cx="9036050" cy="1492250"/>
          </a:xfrm>
        </p:spPr>
        <p:txBody>
          <a:bodyPr>
            <a:normAutofit fontScale="90000"/>
          </a:bodyPr>
          <a:lstStyle/>
          <a:p>
            <a:pPr>
              <a:lnSpc>
                <a:spcPts val="2640"/>
              </a:lnSpc>
            </a:pPr>
            <a:r>
              <a:rPr lang="ru-RU" sz="2400" b="1" dirty="0"/>
              <a:t>КТ головного мозга пациента в возрасте 1 мес. </a:t>
            </a:r>
            <a:r>
              <a:rPr lang="en-US" sz="2400" dirty="0">
                <a:solidFill>
                  <a:srgbClr val="FFCC00"/>
                </a:solidFill>
              </a:rPr>
              <a:t/>
            </a:r>
            <a:br>
              <a:rPr lang="en-US" sz="2400" dirty="0">
                <a:solidFill>
                  <a:srgbClr val="FFCC00"/>
                </a:solidFill>
              </a:rPr>
            </a:br>
            <a:r>
              <a:rPr lang="en-US" sz="2400" b="1" dirty="0"/>
              <a:t>C</a:t>
            </a:r>
            <a:r>
              <a:rPr lang="ru-RU" sz="2400" b="1" dirty="0"/>
              <a:t>давление головного мозга острой </a:t>
            </a:r>
            <a:r>
              <a:rPr lang="ru-RU" sz="2400" b="1" dirty="0" err="1"/>
              <a:t>субдуральной</a:t>
            </a:r>
            <a:r>
              <a:rPr lang="ru-RU" sz="2400" b="1" dirty="0"/>
              <a:t> гематомой. Отмечаются также участки геморрагического пропитывания</a:t>
            </a:r>
            <a:r>
              <a:rPr lang="en-US" sz="2400" b="1" dirty="0"/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паренхимы </a:t>
            </a:r>
            <a:r>
              <a:rPr lang="ru-RU" sz="2400" b="1" dirty="0"/>
              <a:t>мозга, и латеральная </a:t>
            </a:r>
            <a:r>
              <a:rPr lang="ru-RU" sz="2400" b="1" dirty="0" smtClean="0"/>
              <a:t>дислокация </a:t>
            </a:r>
            <a:br>
              <a:rPr lang="ru-RU" sz="2400" b="1" dirty="0" smtClean="0"/>
            </a:br>
            <a:r>
              <a:rPr lang="ru-RU" sz="2400" b="1" dirty="0" smtClean="0"/>
              <a:t>(из лекции </a:t>
            </a:r>
            <a:r>
              <a:rPr lang="ru-RU" sz="2400" b="1" dirty="0" err="1" smtClean="0"/>
              <a:t>Шабалова</a:t>
            </a:r>
            <a:r>
              <a:rPr lang="ru-RU" sz="2400" b="1" dirty="0" smtClean="0"/>
              <a:t> Н.П.).</a:t>
            </a:r>
            <a:r>
              <a:rPr lang="ru-RU" sz="4000" b="1" dirty="0" smtClean="0"/>
              <a:t> </a:t>
            </a:r>
            <a:endParaRPr lang="ru-RU" sz="4000" b="1" dirty="0"/>
          </a:p>
        </p:txBody>
      </p:sp>
      <p:pic>
        <p:nvPicPr>
          <p:cNvPr id="55299" name="Рисунок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63575" y="1990725"/>
            <a:ext cx="3619500" cy="4143375"/>
          </a:xfrm>
          <a:noFill/>
          <a:ln/>
        </p:spPr>
      </p:pic>
      <p:pic>
        <p:nvPicPr>
          <p:cNvPr id="55300" name="Рисунок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905375" y="2068513"/>
            <a:ext cx="3527425" cy="4065587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r>
              <a:rPr lang="ru-RU" smtClean="0"/>
              <a:t>!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Эпидемиология поздней </a:t>
            </a:r>
            <a:r>
              <a:rPr lang="ru-RU" sz="3200" b="1" dirty="0" err="1" smtClean="0"/>
              <a:t>ГрБН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200" b="1" dirty="0" smtClean="0"/>
              <a:t>профилактика витамином К: США, Австралия, Германия, Израиль, Великобритания,  Швейцария, Нидерланды, Турция, Япония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Нидерланды</a:t>
            </a:r>
            <a:r>
              <a:rPr lang="ru-RU" b="1" dirty="0" smtClean="0"/>
              <a:t>: </a:t>
            </a:r>
            <a:r>
              <a:rPr lang="ru-RU" sz="2400" b="1" dirty="0" smtClean="0"/>
              <a:t>Частота поздней </a:t>
            </a:r>
            <a:r>
              <a:rPr lang="ru-RU" sz="2400" b="1" dirty="0" err="1" smtClean="0"/>
              <a:t>ГрБН</a:t>
            </a:r>
            <a:r>
              <a:rPr lang="ru-RU" sz="2400" b="1" dirty="0" smtClean="0"/>
              <a:t> (с внутричерепными кровоизлияниями)- 0,5-3,3 на 100000 новорожденных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Япония, США, Германия, Израиль- 1,5-3,3 на 100000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Индия (60% родов на дому)-, Вьетнам- 130-150 на 100000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Казахстан (Астана)-215 на 100000 (2011г)</a:t>
            </a:r>
          </a:p>
          <a:p>
            <a:r>
              <a:rPr lang="ru-RU" sz="2400" b="1" dirty="0" smtClean="0"/>
              <a:t>Турция – 4,4 -7,2 на 100000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76864" cy="36004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Характеристика детей с ВЧК при поздней </a:t>
            </a:r>
            <a:r>
              <a:rPr lang="ru-RU" sz="2800" b="1" dirty="0" err="1" smtClean="0"/>
              <a:t>ГрБН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750861"/>
          <a:ext cx="8229600" cy="57744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9241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Авторы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пациентов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86218"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А.Е.Ерекешев</a:t>
                      </a:r>
                      <a:r>
                        <a:rPr lang="ru-RU" sz="1600" b="1" dirty="0" smtClean="0"/>
                        <a:t>, А.А.Разумов и </a:t>
                      </a:r>
                      <a:r>
                        <a:rPr lang="ru-RU" sz="1600" b="1" dirty="0" err="1" smtClean="0"/>
                        <a:t>соавт</a:t>
                      </a:r>
                      <a:r>
                        <a:rPr lang="ru-RU" sz="1600" b="1" dirty="0" smtClean="0"/>
                        <a:t>. </a:t>
                      </a:r>
                      <a:endParaRPr lang="en-US" sz="1600" b="1" dirty="0" smtClean="0"/>
                    </a:p>
                    <a:p>
                      <a:r>
                        <a:rPr lang="ru-RU" sz="1600" b="1" dirty="0" smtClean="0"/>
                        <a:t>(Астана</a:t>
                      </a:r>
                      <a:r>
                        <a:rPr lang="en-US" sz="1600" b="1" dirty="0" smtClean="0"/>
                        <a:t>,</a:t>
                      </a:r>
                      <a:r>
                        <a:rPr lang="en-US" sz="1600" b="1" baseline="0" dirty="0" smtClean="0"/>
                        <a:t> 2012</a:t>
                      </a:r>
                      <a:r>
                        <a:rPr lang="ru-RU" sz="1600" b="1" dirty="0" smtClean="0"/>
                        <a:t>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106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нед-10 </a:t>
                      </a:r>
                      <a:r>
                        <a:rPr lang="ru-RU" b="1" dirty="0" err="1" smtClean="0"/>
                        <a:t>нед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Внутримозговые</a:t>
                      </a:r>
                      <a:r>
                        <a:rPr lang="ru-RU" sz="1500" b="1" baseline="0" dirty="0" smtClean="0"/>
                        <a:t> </a:t>
                      </a:r>
                      <a:r>
                        <a:rPr lang="ru-RU" sz="1500" b="1" dirty="0" smtClean="0"/>
                        <a:t> </a:t>
                      </a:r>
                      <a:r>
                        <a:rPr lang="ru-RU" sz="1500" b="1" dirty="0" err="1" smtClean="0"/>
                        <a:t>гематомаы</a:t>
                      </a:r>
                      <a:r>
                        <a:rPr lang="ru-RU" sz="1500" b="1" dirty="0" smtClean="0"/>
                        <a:t>,</a:t>
                      </a:r>
                      <a:r>
                        <a:rPr lang="ru-RU" sz="1500" b="1" baseline="0" dirty="0" smtClean="0"/>
                        <a:t> </a:t>
                      </a:r>
                      <a:r>
                        <a:rPr lang="ru-RU" sz="1500" b="1" baseline="0" dirty="0" err="1" smtClean="0"/>
                        <a:t>субдуральные</a:t>
                      </a:r>
                      <a:r>
                        <a:rPr lang="ru-RU" sz="1500" b="1" baseline="0" dirty="0" smtClean="0"/>
                        <a:t>,  ВЖК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30% -летальный;</a:t>
                      </a:r>
                    </a:p>
                    <a:p>
                      <a:pPr algn="ctr"/>
                      <a:r>
                        <a:rPr lang="ru-RU" sz="1600" b="1" dirty="0" smtClean="0"/>
                        <a:t>ЗПМР- 57%;</a:t>
                      </a:r>
                    </a:p>
                    <a:p>
                      <a:pPr algn="ctr"/>
                      <a:r>
                        <a:rPr lang="ru-RU" sz="1600" b="1" dirty="0" smtClean="0"/>
                        <a:t>Норма- 43%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022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M.Caraci</a:t>
                      </a:r>
                      <a:r>
                        <a:rPr lang="en-US" sz="1600" b="1" dirty="0" smtClean="0"/>
                        <a:t>, </a:t>
                      </a:r>
                      <a:r>
                        <a:rPr lang="en-US" sz="1600" b="1" dirty="0" err="1" smtClean="0"/>
                        <a:t>E.Toroslu</a:t>
                      </a:r>
                      <a:r>
                        <a:rPr lang="en-US" sz="1600" b="1" dirty="0" smtClean="0"/>
                        <a:t> et al (Turkey, 2015)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26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8 день</a:t>
                      </a:r>
                      <a:r>
                        <a:rPr lang="ru-RU" b="1" baseline="0" dirty="0" smtClean="0"/>
                        <a:t> -6 </a:t>
                      </a:r>
                      <a:r>
                        <a:rPr lang="ru-RU" b="1" baseline="0" dirty="0" err="1" smtClean="0"/>
                        <a:t>мес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Внутримозговые, </a:t>
                      </a:r>
                      <a:r>
                        <a:rPr lang="ru-RU" sz="1500" b="1" dirty="0" err="1" smtClean="0"/>
                        <a:t>субарахно-идальное</a:t>
                      </a:r>
                      <a:r>
                        <a:rPr lang="ru-RU" sz="1500" b="1" dirty="0" smtClean="0"/>
                        <a:t>, </a:t>
                      </a:r>
                      <a:r>
                        <a:rPr lang="ru-RU" sz="1500" b="1" dirty="0" err="1" smtClean="0"/>
                        <a:t>интрацеллебелярное</a:t>
                      </a:r>
                      <a:r>
                        <a:rPr lang="ru-RU" sz="1500" b="1" dirty="0" smtClean="0"/>
                        <a:t>, ВЖК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43%- летальный;</a:t>
                      </a:r>
                    </a:p>
                    <a:p>
                      <a:pPr algn="ctr"/>
                      <a:r>
                        <a:rPr lang="ru-RU" sz="1500" b="1" dirty="0" smtClean="0"/>
                        <a:t>Эпилепсия-</a:t>
                      </a:r>
                      <a:r>
                        <a:rPr lang="ru-RU" sz="1500" b="1" baseline="0" dirty="0" smtClean="0"/>
                        <a:t> 18%;</a:t>
                      </a:r>
                    </a:p>
                    <a:p>
                      <a:pPr algn="ctr"/>
                      <a:r>
                        <a:rPr lang="ru-RU" sz="1500" b="1" baseline="0" dirty="0" smtClean="0"/>
                        <a:t>Гидроцефалия – 25%;</a:t>
                      </a:r>
                    </a:p>
                    <a:p>
                      <a:pPr algn="ctr"/>
                      <a:r>
                        <a:rPr lang="ru-RU" sz="1500" b="1" baseline="0" dirty="0" smtClean="0"/>
                        <a:t>Норма- 6%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659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D.Y.Visser</a:t>
                      </a:r>
                      <a:r>
                        <a:rPr lang="en-US" sz="1600" b="1" dirty="0" smtClean="0"/>
                        <a:t>,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N.J.Jansen</a:t>
                      </a:r>
                      <a:r>
                        <a:rPr lang="en-US" sz="1600" b="1" baseline="0" dirty="0" smtClean="0"/>
                        <a:t> et al (Netherlands, 2011)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 день-129 день 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err="1" smtClean="0"/>
                        <a:t>Субдуральные</a:t>
                      </a:r>
                      <a:r>
                        <a:rPr lang="ru-RU" sz="1500" b="1" dirty="0" smtClean="0"/>
                        <a:t>, внутримозговые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38%- летальный;</a:t>
                      </a:r>
                    </a:p>
                    <a:p>
                      <a:pPr algn="ctr"/>
                      <a:r>
                        <a:rPr lang="ru-RU" sz="1500" b="1" dirty="0" smtClean="0"/>
                        <a:t>ЗПМР- 38%; нейрохирург.</a:t>
                      </a:r>
                      <a:r>
                        <a:rPr lang="ru-RU" sz="1500" b="1" baseline="0" dirty="0" smtClean="0"/>
                        <a:t> Операции- 44%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78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А.П. </a:t>
                      </a:r>
                      <a:r>
                        <a:rPr lang="ru-RU" sz="1600" b="1" dirty="0" err="1" smtClean="0"/>
                        <a:t>Ляпин</a:t>
                      </a:r>
                      <a:r>
                        <a:rPr lang="ru-RU" sz="1600" b="1" dirty="0" smtClean="0"/>
                        <a:t> и </a:t>
                      </a:r>
                      <a:r>
                        <a:rPr lang="ru-RU" sz="1600" b="1" dirty="0" err="1" smtClean="0"/>
                        <a:t>соавт</a:t>
                      </a:r>
                      <a:r>
                        <a:rPr lang="ru-RU" sz="1600" b="1" dirty="0" smtClean="0"/>
                        <a:t> (СПб ДИБ 5,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2013)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нед-8 </a:t>
                      </a:r>
                      <a:r>
                        <a:rPr lang="ru-RU" b="1" dirty="0" err="1" smtClean="0"/>
                        <a:t>нед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err="1" smtClean="0">
                          <a:solidFill>
                            <a:schemeClr val="tx1"/>
                          </a:solidFill>
                        </a:rPr>
                        <a:t>субарахно=-идальные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500" b="1" dirty="0" err="1" smtClean="0">
                          <a:solidFill>
                            <a:schemeClr val="tx1"/>
                          </a:solidFill>
                        </a:rPr>
                        <a:t>субдуральные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 внутримозговые,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 ВЖК</a:t>
                      </a:r>
                      <a:endParaRPr lang="ru-RU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12.5% - летальный;</a:t>
                      </a:r>
                    </a:p>
                    <a:p>
                      <a:pPr algn="ctr"/>
                      <a:r>
                        <a:rPr lang="ru-RU" b="1" dirty="0" smtClean="0"/>
                        <a:t>70%- </a:t>
                      </a:r>
                      <a:r>
                        <a:rPr lang="ru-RU" b="1" dirty="0" err="1" smtClean="0"/>
                        <a:t>нейрохирг</a:t>
                      </a:r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b="1" dirty="0" smtClean="0"/>
              <a:t>The Netherlands, D.Y. </a:t>
            </a:r>
            <a:r>
              <a:rPr lang="en-US" sz="1800" b="1" dirty="0" err="1" smtClean="0"/>
              <a:t>Visser</a:t>
            </a:r>
            <a:r>
              <a:rPr lang="en-US" sz="1800" b="1" dirty="0" smtClean="0"/>
              <a:t>, N.J. Jansen et al </a:t>
            </a:r>
            <a:r>
              <a:rPr lang="ru-RU" sz="1800" b="1" dirty="0" smtClean="0"/>
              <a:t>«</a:t>
            </a:r>
            <a:r>
              <a:rPr lang="en-US" sz="1800" b="1" dirty="0" smtClean="0"/>
              <a:t>Intracranial bleeding due to vitamin K deficiency: advantages of using a pediatric intensive care registry”, Intensive Care Med (2011) 37; 1014-1020</a:t>
            </a: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>Всего- 64 ребенка от 8 дней до 6 месяцев с ВЧК (из них 16 детей-  поздняя </a:t>
            </a:r>
            <a:r>
              <a:rPr lang="ru-RU" sz="1800" b="1" dirty="0" err="1" smtClean="0"/>
              <a:t>ГрБН</a:t>
            </a:r>
            <a:r>
              <a:rPr lang="ru-RU" sz="1800" b="1" dirty="0" smtClean="0"/>
              <a:t>)</a:t>
            </a:r>
            <a:endParaRPr lang="ru-RU" sz="1800" dirty="0"/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539552" y="1772816"/>
          <a:ext cx="8085584" cy="46880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96544"/>
                <a:gridCol w="1584176"/>
                <a:gridCol w="1604864"/>
              </a:tblGrid>
              <a:tr h="432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Диагноз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число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Краниальная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травма вследствие аварии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10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15,6%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Жестокое обращение с детьми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17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26,6%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1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Поздняя ГРБН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16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25%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Другие нарушения коагуляции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9,4%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Сосудистая 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</a:rPr>
                        <a:t>мальформация</a:t>
                      </a: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3,1%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ВЖК недоношенных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3,1%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9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Тумор</a:t>
                      </a:r>
                      <a:r>
                        <a:rPr lang="ru-RU" sz="1800" b="1" baseline="0" dirty="0" smtClean="0"/>
                        <a:t> 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1,6%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2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Врожденные кардиоваскулярные</a:t>
                      </a:r>
                      <a:r>
                        <a:rPr lang="ru-RU" b="1" baseline="0" dirty="0" smtClean="0"/>
                        <a:t> аномалии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6,3%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ятрогения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4,7%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498178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>The Netherlands, D.Y. </a:t>
            </a:r>
            <a:r>
              <a:rPr lang="en-US" sz="2000" b="1" dirty="0" err="1" smtClean="0"/>
              <a:t>Visser</a:t>
            </a:r>
            <a:r>
              <a:rPr lang="en-US" sz="2000" b="1" dirty="0" smtClean="0"/>
              <a:t>, N.J. Jansen et al </a:t>
            </a:r>
            <a:r>
              <a:rPr lang="ru-RU" sz="2000" b="1" dirty="0" smtClean="0"/>
              <a:t>«</a:t>
            </a:r>
            <a:r>
              <a:rPr lang="en-US" sz="2000" b="1" dirty="0" smtClean="0"/>
              <a:t>Intracranial bleeding due to vitamin K deficiency: advantages of using a pediatric intensive care registry”, Intensive Care Med (2011) 37; 1014-1020</a:t>
            </a: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>Всего- 64 ребенка от 8 дней до 6 месяцев с ВЧК (из них 16 детей-  поздняя </a:t>
            </a:r>
            <a:r>
              <a:rPr lang="ru-RU" sz="2000" b="1" dirty="0" err="1" smtClean="0"/>
              <a:t>ГрБН</a:t>
            </a:r>
            <a:r>
              <a:rPr lang="ru-RU" sz="2000" b="1" dirty="0" smtClean="0"/>
              <a:t>)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39552" y="1772815"/>
          <a:ext cx="8085583" cy="49381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4216"/>
                <a:gridCol w="6141367"/>
              </a:tblGrid>
              <a:tr h="737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 (дни)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19-129 дни жизни (средний возраст 47 дней ж)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75%- мальчики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Грудное- 88% (14)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Витамин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К </a:t>
                      </a:r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</a:rPr>
                        <a:t>профдоза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88%</a:t>
                      </a:r>
                      <a:r>
                        <a:rPr lang="ru-RU" sz="1800" b="1" baseline="0" dirty="0" smtClean="0"/>
                        <a:t> (14)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 50%-- симптомы</a:t>
                      </a:r>
                      <a:r>
                        <a:rPr lang="ru-RU" sz="1800" b="1" baseline="0" dirty="0" smtClean="0"/>
                        <a:t>  </a:t>
                      </a:r>
                      <a:r>
                        <a:rPr lang="ru-RU" sz="1800" b="1" baseline="0" dirty="0" err="1" smtClean="0"/>
                        <a:t>ГрБН</a:t>
                      </a:r>
                      <a:r>
                        <a:rPr lang="ru-RU" sz="1800" b="1" baseline="0" dirty="0" smtClean="0"/>
                        <a:t>- 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гематомезис</a:t>
                      </a:r>
                      <a:r>
                        <a:rPr lang="ru-RU" sz="1800" b="1" dirty="0" smtClean="0"/>
                        <a:t>, носовое кровотечение, </a:t>
                      </a:r>
                      <a:r>
                        <a:rPr lang="ru-RU" sz="1800" b="1" dirty="0" err="1" smtClean="0"/>
                        <a:t>экхимозы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919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холестаз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81% (13)-</a:t>
                      </a:r>
                      <a:r>
                        <a:rPr lang="ru-RU" b="1" dirty="0" err="1" smtClean="0"/>
                        <a:t>холестаз</a:t>
                      </a:r>
                      <a:r>
                        <a:rPr lang="ru-RU" b="1" dirty="0" smtClean="0"/>
                        <a:t> (атрезия ЖВП -3,</a:t>
                      </a:r>
                      <a:r>
                        <a:rPr lang="ru-RU" b="1" baseline="0" dirty="0" smtClean="0"/>
                        <a:t> вирусный гепатит- 2, </a:t>
                      </a:r>
                      <a:r>
                        <a:rPr lang="ru-RU" b="1" baseline="0" dirty="0" err="1" smtClean="0"/>
                        <a:t>идиопатич.гепатит</a:t>
                      </a:r>
                      <a:r>
                        <a:rPr lang="ru-RU" b="1" baseline="0" dirty="0" smtClean="0"/>
                        <a:t>- 1, дефицит </a:t>
                      </a:r>
                      <a:r>
                        <a:rPr lang="ru-RU" b="1" baseline="0" dirty="0" err="1" smtClean="0"/>
                        <a:t>антитрипсина</a:t>
                      </a:r>
                      <a:r>
                        <a:rPr lang="ru-RU" b="1" baseline="0" dirty="0" smtClean="0"/>
                        <a:t>- 3, </a:t>
                      </a:r>
                      <a:r>
                        <a:rPr lang="ru-RU" b="1" baseline="0" dirty="0" err="1" smtClean="0"/>
                        <a:t>холестаз</a:t>
                      </a:r>
                      <a:r>
                        <a:rPr lang="ru-RU" b="1" baseline="0" dirty="0" smtClean="0"/>
                        <a:t>- 3; наследств холестаз-1)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50%- </a:t>
                      </a:r>
                      <a:r>
                        <a:rPr lang="ru-RU" sz="1800" b="1" dirty="0" err="1" smtClean="0"/>
                        <a:t>субдуральное</a:t>
                      </a:r>
                      <a:r>
                        <a:rPr lang="ru-RU" sz="1800" b="1" dirty="0" smtClean="0"/>
                        <a:t>, 38%- внутримозговые</a:t>
                      </a:r>
                    </a:p>
                    <a:p>
                      <a:r>
                        <a:rPr lang="ru-RU" sz="1800" b="1" dirty="0" smtClean="0"/>
                        <a:t>44%- нейрохирургическое вмешательство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38%- летальный исход; 38%- ЗПМР, ДЦП , эпилепсия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Казахстан, Астана;  </a:t>
            </a:r>
            <a:r>
              <a:rPr lang="ru-RU" sz="2400" b="1" dirty="0" err="1" smtClean="0"/>
              <a:t>А.А.Ерекешев</a:t>
            </a:r>
            <a:r>
              <a:rPr lang="ru-RU" dirty="0" smtClean="0"/>
              <a:t>, </a:t>
            </a:r>
            <a:r>
              <a:rPr lang="ru-RU" sz="2200" b="1" dirty="0" smtClean="0"/>
              <a:t>А.А.Разумов, В.Д.Кузьмин , «Нейрохирургия и неврология Казахстана», №4 (29), 2012  </a:t>
            </a:r>
            <a:br>
              <a:rPr lang="ru-RU" sz="2200" b="1" dirty="0" smtClean="0"/>
            </a:br>
            <a:r>
              <a:rPr lang="ru-RU" sz="2200" b="1" dirty="0" err="1" smtClean="0"/>
              <a:t>Интракраниальные</a:t>
            </a:r>
            <a:r>
              <a:rPr lang="ru-RU" sz="2200" b="1" dirty="0" smtClean="0"/>
              <a:t> осложнения поздней геморрагической болезни новорожденных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68925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 2006-2011 г – ДГБ 2 г Астана- 106 детей с </a:t>
            </a:r>
            <a:r>
              <a:rPr lang="ru-RU" sz="2000" b="1" dirty="0" err="1" smtClean="0"/>
              <a:t>интракраниальными</a:t>
            </a:r>
            <a:r>
              <a:rPr lang="ru-RU" sz="2000" b="1" dirty="0" smtClean="0"/>
              <a:t> кровоизлияниями вследствие поздней </a:t>
            </a:r>
            <a:r>
              <a:rPr lang="ru-RU" sz="2000" b="1" dirty="0" err="1" smtClean="0"/>
              <a:t>ГрБН</a:t>
            </a:r>
            <a:r>
              <a:rPr lang="ru-RU" sz="2000" b="1" dirty="0" smtClean="0"/>
              <a:t>.</a:t>
            </a:r>
          </a:p>
          <a:p>
            <a:r>
              <a:rPr lang="ru-RU" sz="2000" b="1" dirty="0" smtClean="0"/>
              <a:t>Группа включения: доношенные дети, все- на грудном вскармливании </a:t>
            </a:r>
          </a:p>
          <a:p>
            <a:r>
              <a:rPr lang="ru-RU" sz="2000" b="1" dirty="0" smtClean="0"/>
              <a:t>Все обследованы:.</a:t>
            </a:r>
          </a:p>
          <a:p>
            <a:r>
              <a:rPr lang="ru-RU" sz="2000" b="1" dirty="0" smtClean="0"/>
              <a:t>1)Повышение активированного парциального </a:t>
            </a:r>
            <a:r>
              <a:rPr lang="ru-RU" sz="2000" b="1" dirty="0" err="1" smtClean="0"/>
              <a:t>тромбинового</a:t>
            </a:r>
            <a:r>
              <a:rPr lang="ru-RU" sz="2000" b="1" dirty="0" smtClean="0"/>
              <a:t> времени, </a:t>
            </a:r>
          </a:p>
          <a:p>
            <a:r>
              <a:rPr lang="ru-RU" sz="2000" b="1" dirty="0" smtClean="0"/>
              <a:t>2)резкое снижение </a:t>
            </a:r>
            <a:r>
              <a:rPr lang="ru-RU" sz="2000" b="1" dirty="0" err="1" smtClean="0"/>
              <a:t>протромбинового</a:t>
            </a:r>
            <a:r>
              <a:rPr lang="ru-RU" sz="2000" b="1" dirty="0" smtClean="0"/>
              <a:t> индекса, </a:t>
            </a:r>
          </a:p>
          <a:p>
            <a:r>
              <a:rPr lang="ru-RU" sz="2000" b="1" dirty="0" smtClean="0"/>
              <a:t>3)положительный эффект на введение витамина К</a:t>
            </a: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49817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39552" y="1386939"/>
          <a:ext cx="8085583" cy="51551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4216"/>
                <a:gridCol w="6141367"/>
              </a:tblGrid>
              <a:tr h="737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 (дни)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30-60 дней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Мальчики – 76%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Грудное – 100%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Диагноз при госпитализации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85%- Кишечная колика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Диспепсия, вздутие живота, </a:t>
                      </a:r>
                      <a:r>
                        <a:rPr lang="ru-RU" sz="1600" b="1" dirty="0" err="1" smtClean="0"/>
                        <a:t>диаррея</a:t>
                      </a:r>
                      <a:r>
                        <a:rPr lang="ru-RU" sz="1600" b="1" dirty="0" smtClean="0"/>
                        <a:t>; петехии</a:t>
                      </a:r>
                      <a:r>
                        <a:rPr lang="ru-RU" sz="1600" b="1" baseline="0" dirty="0" smtClean="0"/>
                        <a:t> на твердом небе, кожные </a:t>
                      </a:r>
                      <a:r>
                        <a:rPr lang="ru-RU" sz="1600" b="1" baseline="0" dirty="0" err="1" smtClean="0"/>
                        <a:t>экхимозы</a:t>
                      </a:r>
                      <a:r>
                        <a:rPr lang="ru-RU" sz="1600" b="1" baseline="0" dirty="0" smtClean="0"/>
                        <a:t>, длительное кровотечение из мест инъекций 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91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 ВЧК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Судороги, раздраженный плач, рвота, выбухание родничка, анизокория, нарушения дыхания,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baseline="0" dirty="0" err="1" smtClean="0"/>
                        <a:t>тахиаритмия</a:t>
                      </a:r>
                      <a:r>
                        <a:rPr lang="ru-RU" sz="1600" b="1" baseline="0" dirty="0" smtClean="0"/>
                        <a:t>, кома, анемия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Внутримозговая гематома (75%), </a:t>
                      </a:r>
                      <a:r>
                        <a:rPr lang="ru-RU" sz="1600" b="1" dirty="0" err="1" smtClean="0"/>
                        <a:t>субдуральное</a:t>
                      </a:r>
                      <a:r>
                        <a:rPr lang="ru-RU" sz="1600" b="1" dirty="0" smtClean="0"/>
                        <a:t> кровоизлияние (30%), ВЖК (5%), субарахноидальное кровоизлияние (13%)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Нейрохиургическая</a:t>
                      </a:r>
                      <a:r>
                        <a:rPr lang="ru-RU" sz="1800" b="1" baseline="0" dirty="0" smtClean="0"/>
                        <a:t> операция – 75%</a:t>
                      </a:r>
                    </a:p>
                    <a:p>
                      <a:r>
                        <a:rPr lang="ru-RU" sz="1800" b="1" baseline="0" dirty="0" smtClean="0"/>
                        <a:t>Летальный </a:t>
                      </a:r>
                      <a:r>
                        <a:rPr lang="ru-RU" sz="1800" b="1" baseline="0" dirty="0" err="1" smtClean="0"/>
                        <a:t>исходж</a:t>
                      </a:r>
                      <a:r>
                        <a:rPr lang="ru-RU" sz="1800" b="1" baseline="0" dirty="0" smtClean="0"/>
                        <a:t> – 18,8% (20 детей); ЗПМР, ДЦП, эпилепсия- 57%; 37 детей (43%)- норма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332657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Казахстан, Астана;  </a:t>
            </a:r>
            <a:r>
              <a:rPr lang="ru-RU" b="1" dirty="0" err="1" smtClean="0"/>
              <a:t>А.А.Ерекешев</a:t>
            </a:r>
            <a:r>
              <a:rPr lang="ru-RU" dirty="0" smtClean="0"/>
              <a:t>, </a:t>
            </a:r>
            <a:r>
              <a:rPr lang="ru-RU" b="1" dirty="0" smtClean="0"/>
              <a:t>А.А.Разумов, В.Д.Кузьмин , «Нейрохирургия и неврология Казахстана», №4 (29), 2012  </a:t>
            </a:r>
            <a:br>
              <a:rPr lang="ru-RU" b="1" dirty="0" smtClean="0"/>
            </a:br>
            <a:r>
              <a:rPr lang="ru-RU" dirty="0" err="1" smtClean="0"/>
              <a:t>Интракраниальные</a:t>
            </a:r>
            <a:r>
              <a:rPr lang="ru-RU" dirty="0" smtClean="0"/>
              <a:t> осложнения поздней геморрагической болезни новорожденных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 smtClean="0"/>
              <a:t>Turkey, J. </a:t>
            </a:r>
            <a:r>
              <a:rPr lang="en-US" sz="2400" b="1" dirty="0" err="1" smtClean="0"/>
              <a:t>Paediatr</a:t>
            </a:r>
            <a:r>
              <a:rPr lang="en-US" sz="2400" b="1" dirty="0" smtClean="0"/>
              <a:t> 2015:20:80-85</a:t>
            </a:r>
            <a:br>
              <a:rPr lang="en-US" sz="2400" b="1" dirty="0" smtClean="0"/>
            </a:br>
            <a:r>
              <a:rPr lang="en-US" sz="2400" b="1" dirty="0" err="1" smtClean="0"/>
              <a:t>M.Caraci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E.Toroslu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T.Karsli</a:t>
            </a:r>
            <a:r>
              <a:rPr lang="en-US" sz="2400" b="1" dirty="0" smtClean="0"/>
              <a:t> et al “Intracranial </a:t>
            </a:r>
            <a:r>
              <a:rPr lang="en-US" sz="2400" b="1" dirty="0" err="1" smtClean="0"/>
              <a:t>Haemorrhage</a:t>
            </a:r>
            <a:r>
              <a:rPr lang="en-US" sz="2400" b="1" dirty="0" smtClean="0"/>
              <a:t> Due to Late-Onset Vitamin K Deficiency”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26 </a:t>
            </a:r>
            <a:r>
              <a:rPr lang="ru-RU" dirty="0" smtClean="0"/>
              <a:t>детей с 1992-2006 г; ВЧК – 16 детей (61,5%)</a:t>
            </a:r>
          </a:p>
          <a:p>
            <a:r>
              <a:rPr lang="ru-RU" sz="2400" b="1" dirty="0" smtClean="0"/>
              <a:t>Группа исключения: недоношенность, перинатальная гипоксия </a:t>
            </a:r>
          </a:p>
          <a:p>
            <a:r>
              <a:rPr lang="ru-RU" sz="2400" b="1" dirty="0" smtClean="0"/>
              <a:t>Диагноз  </a:t>
            </a:r>
            <a:r>
              <a:rPr lang="ru-RU" sz="2400" b="1" dirty="0" err="1" smtClean="0"/>
              <a:t>ГрБН</a:t>
            </a:r>
            <a:r>
              <a:rPr lang="ru-RU" sz="2400" b="1" dirty="0" smtClean="0"/>
              <a:t>: </a:t>
            </a:r>
          </a:p>
          <a:p>
            <a:r>
              <a:rPr lang="ru-RU" sz="2400" b="1" dirty="0" smtClean="0"/>
              <a:t>-кровотечение после 7 го дня жизни;</a:t>
            </a:r>
          </a:p>
          <a:p>
            <a:r>
              <a:rPr lang="ru-RU" sz="2400" b="1" dirty="0" smtClean="0"/>
              <a:t>-нормальный уровень фибриногена и тромбоцитов;</a:t>
            </a:r>
          </a:p>
          <a:p>
            <a:r>
              <a:rPr lang="ru-RU" sz="2400" b="1" dirty="0" smtClean="0"/>
              <a:t>-нормализация </a:t>
            </a:r>
            <a:r>
              <a:rPr lang="ru-RU" sz="2400" b="1" dirty="0" err="1" smtClean="0"/>
              <a:t>протромбинового</a:t>
            </a:r>
            <a:r>
              <a:rPr lang="ru-RU" sz="2400" b="1" dirty="0" smtClean="0"/>
              <a:t> времени и </a:t>
            </a:r>
            <a:r>
              <a:rPr lang="ru-RU" sz="2400" b="1" dirty="0" err="1" smtClean="0"/>
              <a:t>активир</a:t>
            </a:r>
            <a:r>
              <a:rPr lang="ru-RU" sz="2400" b="1" dirty="0" smtClean="0"/>
              <a:t> парциального </a:t>
            </a:r>
            <a:r>
              <a:rPr lang="ru-RU" sz="2400" b="1" dirty="0" err="1" smtClean="0"/>
              <a:t>тромбопластинового</a:t>
            </a:r>
            <a:r>
              <a:rPr lang="ru-RU" sz="2400" b="1" dirty="0" smtClean="0"/>
              <a:t> времени после введения витамина К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49817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39552" y="1386939"/>
          <a:ext cx="8085583" cy="4562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4216"/>
                <a:gridCol w="6141367"/>
              </a:tblGrid>
              <a:tr h="737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 (дни)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24-81 дни жизни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Мальчики -62%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100% грудное 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Профилактика</a:t>
                      </a:r>
                      <a:r>
                        <a:rPr lang="ru-RU" sz="1800" b="1" baseline="0" dirty="0" smtClean="0"/>
                        <a:t> вит К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70% - проведена  9однократное введение</a:t>
                      </a:r>
                      <a:r>
                        <a:rPr lang="ru-RU" sz="1800" b="1" baseline="0" dirty="0" smtClean="0"/>
                        <a:t> при рождении)</a:t>
                      </a:r>
                    </a:p>
                    <a:p>
                      <a:r>
                        <a:rPr lang="ru-RU" sz="1800" b="1" dirty="0" smtClean="0"/>
                        <a:t> не получили при родах на дому- 8 случаев (31%)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Экхимозы</a:t>
                      </a:r>
                      <a:r>
                        <a:rPr lang="ru-RU" sz="1600" b="1" dirty="0" smtClean="0"/>
                        <a:t> (39%),</a:t>
                      </a:r>
                      <a:r>
                        <a:rPr lang="ru-RU" sz="1600" b="1" baseline="0" dirty="0" smtClean="0"/>
                        <a:t> отказ от еды (61%). </a:t>
                      </a:r>
                      <a:r>
                        <a:rPr lang="ru-RU" sz="1600" b="1" baseline="0" dirty="0" err="1" smtClean="0"/>
                        <a:t>Диаррея</a:t>
                      </a:r>
                      <a:r>
                        <a:rPr lang="ru-RU" sz="1600" b="1" baseline="0" dirty="0" smtClean="0"/>
                        <a:t> (11%), бледность (46%)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8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 ВЧК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Выбухание родничка, возбуждение,</a:t>
                      </a:r>
                      <a:r>
                        <a:rPr lang="ru-RU" sz="1800" b="1" baseline="0" dirty="0" smtClean="0"/>
                        <a:t>  судороги (42%)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Субдуральная</a:t>
                      </a:r>
                      <a:r>
                        <a:rPr lang="ru-RU" sz="1800" b="1" dirty="0" smtClean="0"/>
                        <a:t> гематома</a:t>
                      </a:r>
                      <a:r>
                        <a:rPr lang="ru-RU" sz="1800" b="1" baseline="0" dirty="0" smtClean="0"/>
                        <a:t> (6,2%); субарахноидальное (6,2%); паренхиматозное (43,7%); ВЖК (6,2%)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Летальный -44%; ДЦП,</a:t>
                      </a:r>
                      <a:r>
                        <a:rPr lang="ru-RU" sz="1800" b="1" baseline="0" dirty="0" smtClean="0"/>
                        <a:t> эпилепсия, гидроцефалия -43%, ВПШ-18%; норма – 6,2% (1)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18864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Turkey, J. </a:t>
            </a:r>
            <a:r>
              <a:rPr lang="en-US" b="1" dirty="0" err="1" smtClean="0"/>
              <a:t>Paediatr</a:t>
            </a:r>
            <a:r>
              <a:rPr lang="en-US" b="1" dirty="0" smtClean="0"/>
              <a:t> 2015:20:80-85</a:t>
            </a:r>
            <a:br>
              <a:rPr lang="en-US" b="1" dirty="0" smtClean="0"/>
            </a:br>
            <a:r>
              <a:rPr lang="en-US" b="1" dirty="0" err="1" smtClean="0"/>
              <a:t>M.Caraci</a:t>
            </a:r>
            <a:r>
              <a:rPr lang="en-US" b="1" dirty="0" smtClean="0"/>
              <a:t>, </a:t>
            </a:r>
            <a:r>
              <a:rPr lang="en-US" b="1" dirty="0" err="1" smtClean="0"/>
              <a:t>E.Toroslu</a:t>
            </a:r>
            <a:r>
              <a:rPr lang="en-US" b="1" dirty="0" smtClean="0"/>
              <a:t>, </a:t>
            </a:r>
            <a:r>
              <a:rPr lang="en-US" b="1" dirty="0" err="1" smtClean="0"/>
              <a:t>T.Karsli</a:t>
            </a:r>
            <a:r>
              <a:rPr lang="en-US" b="1" dirty="0" smtClean="0"/>
              <a:t> et al “Intracranial </a:t>
            </a:r>
            <a:r>
              <a:rPr lang="en-US" b="1" dirty="0" err="1" smtClean="0"/>
              <a:t>Haemorrhage</a:t>
            </a:r>
            <a:r>
              <a:rPr lang="en-US" b="1" dirty="0" smtClean="0"/>
              <a:t> Due to Late-Onset Vitamin K Deficiency”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1101</Words>
  <Application>Microsoft Office PowerPoint</Application>
  <PresentationFormat>Экран (4:3)</PresentationFormat>
  <Paragraphs>178</Paragraphs>
  <Slides>14</Slides>
  <Notes>4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Частота и тяжесть неврологических исходов Геморрагической болезни новорожденных</vt:lpstr>
      <vt:lpstr>Эпидемиология поздней ГрБН профилактика витамином К: США, Австралия, Германия, Израиль, Великобритания,  Швейцария, Нидерланды, Турция, Япония</vt:lpstr>
      <vt:lpstr>Характеристика детей с ВЧК при поздней ГрБН</vt:lpstr>
      <vt:lpstr>The Netherlands, D.Y. Visser, N.J. Jansen et al «Intracranial bleeding due to vitamin K deficiency: advantages of using a pediatric intensive care registry”, Intensive Care Med (2011) 37; 1014-1020  Всего- 64 ребенка от 8 дней до 6 месяцев с ВЧК (из них 16 детей-  поздняя ГрБН)</vt:lpstr>
      <vt:lpstr>The Netherlands, D.Y. Visser, N.J. Jansen et al «Intracranial bleeding due to vitamin K deficiency: advantages of using a pediatric intensive care registry”, Intensive Care Med (2011) 37; 1014-1020  Всего- 64 ребенка от 8 дней до 6 месяцев с ВЧК (из них 16 детей-  поздняя ГрБН)  </vt:lpstr>
      <vt:lpstr>Казахстан, Астана;  А.А.Ерекешев, А.А.Разумов, В.Д.Кузьмин , «Нейрохирургия и неврология Казахстана», №4 (29), 2012   Интракраниальные осложнения поздней геморрагической болезни новорожденных</vt:lpstr>
      <vt:lpstr>  </vt:lpstr>
      <vt:lpstr>Turkey, J. Paediatr 2015:20:80-85 M.Caraci, E.Toroslu, T.Karsli et al “Intracranial Haemorrhage Due to Late-Onset Vitamin K Deficiency”</vt:lpstr>
      <vt:lpstr>  </vt:lpstr>
      <vt:lpstr>Поздняя ГрБН. (Педиатрия, 2013, № 2, с. 38-42)  (из лекции Шабалова Н.П.).</vt:lpstr>
      <vt:lpstr>  </vt:lpstr>
      <vt:lpstr>Поздняя ГрБН  (Педиатрия, 2013, № 2, с. 38-42)  (из лекции Шабалова Н.П.). </vt:lpstr>
      <vt:lpstr>КТ головного мозга пациента в возрасте 1 мес.  Cдавление головного мозга острой субдуральной гематомой. Отмечаются также участки геморрагического пропитывания  паренхимы мозга, и латеральная дислокация  (из лекции Шабалова Н.П.). 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Your User Name</cp:lastModifiedBy>
  <cp:revision>55</cp:revision>
  <dcterms:modified xsi:type="dcterms:W3CDTF">2017-07-17T19:15:25Z</dcterms:modified>
</cp:coreProperties>
</file>