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sldIdLst>
    <p:sldId id="260" r:id="rId3"/>
    <p:sldId id="261" r:id="rId4"/>
    <p:sldId id="264" r:id="rId5"/>
    <p:sldId id="262" r:id="rId6"/>
    <p:sldId id="263" r:id="rId7"/>
    <p:sldId id="265" r:id="rId8"/>
    <p:sldId id="268" r:id="rId9"/>
    <p:sldId id="270" r:id="rId10"/>
    <p:sldId id="266" r:id="rId11"/>
    <p:sldId id="271" r:id="rId12"/>
    <p:sldId id="272" r:id="rId13"/>
    <p:sldId id="273" r:id="rId14"/>
    <p:sldId id="276" r:id="rId15"/>
    <p:sldId id="275" r:id="rId16"/>
    <p:sldId id="278" r:id="rId17"/>
    <p:sldId id="277" r:id="rId18"/>
    <p:sldId id="279" r:id="rId19"/>
    <p:sldId id="280" r:id="rId20"/>
    <p:sldId id="295" r:id="rId21"/>
    <p:sldId id="296" r:id="rId22"/>
    <p:sldId id="297" r:id="rId23"/>
    <p:sldId id="298" r:id="rId24"/>
    <p:sldId id="281" r:id="rId25"/>
    <p:sldId id="282" r:id="rId26"/>
    <p:sldId id="289" r:id="rId27"/>
    <p:sldId id="290" r:id="rId28"/>
    <p:sldId id="293" r:id="rId29"/>
    <p:sldId id="292" r:id="rId30"/>
    <p:sldId id="288" r:id="rId31"/>
    <p:sldId id="283" r:id="rId32"/>
    <p:sldId id="284" r:id="rId33"/>
    <p:sldId id="286" r:id="rId34"/>
    <p:sldId id="294" r:id="rId35"/>
    <p:sldId id="287" r:id="rId36"/>
    <p:sldId id="258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5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1"/>
    <p:restoredTop sz="94684"/>
  </p:normalViewPr>
  <p:slideViewPr>
    <p:cSldViewPr snapToGrid="0" snapToObjects="1">
      <p:cViewPr>
        <p:scale>
          <a:sx n="75" d="100"/>
          <a:sy n="75" d="100"/>
        </p:scale>
        <p:origin x="-4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матерей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18-20 лет</c:v>
                </c:pt>
                <c:pt idx="1">
                  <c:v>21-30 лет</c:v>
                </c:pt>
                <c:pt idx="2">
                  <c:v>31-40 лет</c:v>
                </c:pt>
                <c:pt idx="3">
                  <c:v>&gt;40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4.6000000000000013E-2</c:v>
                </c:pt>
                <c:pt idx="1">
                  <c:v>0.25</c:v>
                </c:pt>
                <c:pt idx="2">
                  <c:v>0.59000000000000019</c:v>
                </c:pt>
                <c:pt idx="3" formatCode="0.00%">
                  <c:v>0.11400000000000003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&lt;28 недель</c:v>
                </c:pt>
                <c:pt idx="1">
                  <c:v>28-31 неделя</c:v>
                </c:pt>
                <c:pt idx="2">
                  <c:v>32-36 недель</c:v>
                </c:pt>
                <c:pt idx="3">
                  <c:v>37 и &gt; недель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0.32000000000000012</c:v>
                </c:pt>
                <c:pt idx="2">
                  <c:v>0.3000000000000001</c:v>
                </c:pt>
                <c:pt idx="3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&lt;28 недель</c:v>
                </c:pt>
                <c:pt idx="1">
                  <c:v>28-31 неделя</c:v>
                </c:pt>
                <c:pt idx="2">
                  <c:v>32-36 недель</c:v>
                </c:pt>
                <c:pt idx="3">
                  <c:v>37 и &gt; недель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axId val="82018304"/>
        <c:axId val="82019840"/>
      </c:barChart>
      <c:catAx>
        <c:axId val="82018304"/>
        <c:scaling>
          <c:orientation val="minMax"/>
        </c:scaling>
        <c:axPos val="b"/>
        <c:tickLblPos val="nextTo"/>
        <c:crossAx val="82019840"/>
        <c:crosses val="autoZero"/>
        <c:auto val="1"/>
        <c:lblAlgn val="ctr"/>
        <c:lblOffset val="100"/>
      </c:catAx>
      <c:valAx>
        <c:axId val="82019840"/>
        <c:scaling>
          <c:orientation val="minMax"/>
        </c:scaling>
        <c:axPos val="l"/>
        <c:majorGridlines/>
        <c:numFmt formatCode="0%" sourceLinked="1"/>
        <c:tickLblPos val="nextTo"/>
        <c:crossAx val="82018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86CC5-2062-485F-A33F-197A6C9978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138BB-8F14-4203-B94B-4FA1E0ABC52D}">
      <dgm:prSet phldrT="[Текст]" custT="1"/>
      <dgm:spPr>
        <a:noFill/>
      </dgm:spPr>
      <dgm:t>
        <a:bodyPr/>
        <a:lstStyle/>
        <a:p>
          <a:endParaRPr lang="ru-RU" sz="2400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ru-RU" sz="2400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Частота врожденной 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CMV-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0,2-2,2%</a:t>
          </a:r>
          <a:endParaRPr lang="ru-RU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50F7AE5E-F580-4D3E-9A26-0CB97A85EAB0}" type="parTrans" cxnId="{80CFAEB8-30B0-4D4B-BCF2-DB8261FA9AAC}">
      <dgm:prSet/>
      <dgm:spPr/>
      <dgm:t>
        <a:bodyPr/>
        <a:lstStyle/>
        <a:p>
          <a:endParaRPr lang="ru-RU"/>
        </a:p>
      </dgm:t>
    </dgm:pt>
    <dgm:pt modelId="{E2301FD3-C3D1-4DBE-99E9-9FA49F5AB344}" type="sibTrans" cxnId="{80CFAEB8-30B0-4D4B-BCF2-DB8261FA9AAC}">
      <dgm:prSet/>
      <dgm:spPr/>
      <dgm:t>
        <a:bodyPr/>
        <a:lstStyle/>
        <a:p>
          <a:endParaRPr lang="ru-RU"/>
        </a:p>
      </dgm:t>
    </dgm:pt>
    <dgm:pt modelId="{160138B3-293F-4528-B743-EC9D15EEBEE4}">
      <dgm:prSet phldrT="[Текст]" custT="1"/>
      <dgm:spPr>
        <a:noFill/>
      </dgm:spPr>
      <dgm:t>
        <a:bodyPr/>
        <a:lstStyle/>
        <a:p>
          <a:endParaRPr lang="ru-RU" sz="2400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ru-RU" sz="2400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ru-RU" sz="2400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ru-RU" sz="2400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Инфицированность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  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среди женщин репродуктивного возраста – 87,6%-91,6% </a:t>
          </a:r>
        </a:p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(по г Москве, </a:t>
          </a:r>
          <a:r>
            <a:rPr lang="ru-RU" sz="1400" dirty="0" err="1" smtClean="0">
              <a:solidFill>
                <a:schemeClr val="accent1">
                  <a:lumMod val="50000"/>
                </a:schemeClr>
              </a:solidFill>
            </a:rPr>
            <a:t>Кистенева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, 2014)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FDB50A32-BDA3-42C9-B2BE-E54E37A66B40}" type="parTrans" cxnId="{C5CFEB28-EBF0-48E1-B5C6-D60340132BE5}">
      <dgm:prSet/>
      <dgm:spPr/>
      <dgm:t>
        <a:bodyPr/>
        <a:lstStyle/>
        <a:p>
          <a:endParaRPr lang="ru-RU"/>
        </a:p>
      </dgm:t>
    </dgm:pt>
    <dgm:pt modelId="{0A4341B5-BC51-4277-931C-437156512B40}" type="sibTrans" cxnId="{C5CFEB28-EBF0-48E1-B5C6-D60340132BE5}">
      <dgm:prSet/>
      <dgm:spPr/>
      <dgm:t>
        <a:bodyPr/>
        <a:lstStyle/>
        <a:p>
          <a:endParaRPr lang="ru-RU"/>
        </a:p>
      </dgm:t>
    </dgm:pt>
    <dgm:pt modelId="{B187DCD9-3A85-407E-9C7F-A624E6E14EEB}" type="pres">
      <dgm:prSet presAssocID="{93886CC5-2062-485F-A33F-197A6C9978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0DBB8-F44C-456E-BC30-CD6121E18C92}" type="pres">
      <dgm:prSet presAssocID="{10A138BB-8F14-4203-B94B-4FA1E0ABC52D}" presName="parentText" presStyleLbl="node1" presStyleIdx="0" presStyleCnt="2" custScaleY="33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8563E-110A-4C0A-9745-7A73834990FD}" type="pres">
      <dgm:prSet presAssocID="{E2301FD3-C3D1-4DBE-99E9-9FA49F5AB344}" presName="spacer" presStyleCnt="0"/>
      <dgm:spPr/>
    </dgm:pt>
    <dgm:pt modelId="{BDD0DAA1-639B-4B47-947F-959233F82F4F}" type="pres">
      <dgm:prSet presAssocID="{160138B3-293F-4528-B743-EC9D15EEBEE4}" presName="parentText" presStyleLbl="node1" presStyleIdx="1" presStyleCnt="2" custScaleY="64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1E72E-C7D3-4D79-9E94-91A7C624BD8F}" type="presOf" srcId="{93886CC5-2062-485F-A33F-197A6C9978DA}" destId="{B187DCD9-3A85-407E-9C7F-A624E6E14EEB}" srcOrd="0" destOrd="0" presId="urn:microsoft.com/office/officeart/2005/8/layout/vList2"/>
    <dgm:cxn modelId="{80CFAEB8-30B0-4D4B-BCF2-DB8261FA9AAC}" srcId="{93886CC5-2062-485F-A33F-197A6C9978DA}" destId="{10A138BB-8F14-4203-B94B-4FA1E0ABC52D}" srcOrd="0" destOrd="0" parTransId="{50F7AE5E-F580-4D3E-9A26-0CB97A85EAB0}" sibTransId="{E2301FD3-C3D1-4DBE-99E9-9FA49F5AB344}"/>
    <dgm:cxn modelId="{C5CFEB28-EBF0-48E1-B5C6-D60340132BE5}" srcId="{93886CC5-2062-485F-A33F-197A6C9978DA}" destId="{160138B3-293F-4528-B743-EC9D15EEBEE4}" srcOrd="1" destOrd="0" parTransId="{FDB50A32-BDA3-42C9-B2BE-E54E37A66B40}" sibTransId="{0A4341B5-BC51-4277-931C-437156512B40}"/>
    <dgm:cxn modelId="{FFB5F55F-4269-4A34-897C-F87D25227EFF}" type="presOf" srcId="{160138B3-293F-4528-B743-EC9D15EEBEE4}" destId="{BDD0DAA1-639B-4B47-947F-959233F82F4F}" srcOrd="0" destOrd="0" presId="urn:microsoft.com/office/officeart/2005/8/layout/vList2"/>
    <dgm:cxn modelId="{A91C45AA-D923-4531-9395-0D5B12320672}" type="presOf" srcId="{10A138BB-8F14-4203-B94B-4FA1E0ABC52D}" destId="{DA20DBB8-F44C-456E-BC30-CD6121E18C92}" srcOrd="0" destOrd="0" presId="urn:microsoft.com/office/officeart/2005/8/layout/vList2"/>
    <dgm:cxn modelId="{3DC48359-B45C-472B-B371-5A6E82DD1052}" type="presParOf" srcId="{B187DCD9-3A85-407E-9C7F-A624E6E14EEB}" destId="{DA20DBB8-F44C-456E-BC30-CD6121E18C92}" srcOrd="0" destOrd="0" presId="urn:microsoft.com/office/officeart/2005/8/layout/vList2"/>
    <dgm:cxn modelId="{0F17A5FC-27BE-437F-B8F3-E1B5B51CAA85}" type="presParOf" srcId="{B187DCD9-3A85-407E-9C7F-A624E6E14EEB}" destId="{6A48563E-110A-4C0A-9745-7A73834990FD}" srcOrd="1" destOrd="0" presId="urn:microsoft.com/office/officeart/2005/8/layout/vList2"/>
    <dgm:cxn modelId="{C8E4E10F-F1FA-4685-A588-4B8D74CC55A2}" type="presParOf" srcId="{B187DCD9-3A85-407E-9C7F-A624E6E14EEB}" destId="{BDD0DAA1-639B-4B47-947F-959233F82F4F}" srcOrd="2" destOrd="0" presId="urn:microsoft.com/office/officeart/2005/8/layout/vList2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BA594-B567-4C74-A25F-A89B70FA33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96F3FF-154F-455D-AD98-63E776ACDE1E}">
      <dgm:prSet phldrT="[Текст]" phldr="1"/>
      <dgm:spPr>
        <a:noFill/>
      </dgm:spPr>
      <dgm:t>
        <a:bodyPr/>
        <a:lstStyle/>
        <a:p>
          <a:endParaRPr lang="ru-RU"/>
        </a:p>
      </dgm:t>
    </dgm:pt>
    <dgm:pt modelId="{5D29CD1C-5E32-46D8-8ACB-7662E2BA439F}" type="parTrans" cxnId="{1F6CDB10-4EFD-4D9A-AA8D-6F6FCE00F646}">
      <dgm:prSet/>
      <dgm:spPr/>
      <dgm:t>
        <a:bodyPr/>
        <a:lstStyle/>
        <a:p>
          <a:endParaRPr lang="ru-RU"/>
        </a:p>
      </dgm:t>
    </dgm:pt>
    <dgm:pt modelId="{6AEF2E57-D39A-444F-937C-98C5167DE662}" type="sibTrans" cxnId="{1F6CDB10-4EFD-4D9A-AA8D-6F6FCE00F646}">
      <dgm:prSet/>
      <dgm:spPr/>
      <dgm:t>
        <a:bodyPr/>
        <a:lstStyle/>
        <a:p>
          <a:endParaRPr lang="ru-RU"/>
        </a:p>
      </dgm:t>
    </dgm:pt>
    <dgm:pt modelId="{D5C4C6FF-F0CF-42BA-AED3-1983778AD0C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4589"/>
              </a:solidFill>
            </a:rPr>
            <a:t>Острая врожденная ЦМВИ:</a:t>
          </a:r>
          <a:endParaRPr lang="ru-RU" sz="3200" b="1" dirty="0">
            <a:solidFill>
              <a:srgbClr val="004589"/>
            </a:solidFill>
          </a:endParaRPr>
        </a:p>
      </dgm:t>
    </dgm:pt>
    <dgm:pt modelId="{6E13CCE7-148A-4830-8F54-EB549692A986}" type="parTrans" cxnId="{94EF34C2-C1E7-4F62-B651-9D8C0B9A6AF6}">
      <dgm:prSet/>
      <dgm:spPr/>
      <dgm:t>
        <a:bodyPr/>
        <a:lstStyle/>
        <a:p>
          <a:endParaRPr lang="ru-RU"/>
        </a:p>
      </dgm:t>
    </dgm:pt>
    <dgm:pt modelId="{297337BB-ADFC-4EC2-BA40-A58A73078056}" type="sibTrans" cxnId="{94EF34C2-C1E7-4F62-B651-9D8C0B9A6AF6}">
      <dgm:prSet/>
      <dgm:spPr/>
      <dgm:t>
        <a:bodyPr/>
        <a:lstStyle/>
        <a:p>
          <a:endParaRPr lang="ru-RU"/>
        </a:p>
      </dgm:t>
    </dgm:pt>
    <dgm:pt modelId="{43EFF0E4-E2E2-4247-B8B5-DDAA1787CEFC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rgbClr val="004589"/>
              </a:solidFill>
            </a:rPr>
            <a:t>Манифестная</a:t>
          </a:r>
          <a:r>
            <a:rPr lang="ru-RU" sz="3200" b="1" dirty="0" smtClean="0">
              <a:solidFill>
                <a:srgbClr val="004589"/>
              </a:solidFill>
            </a:rPr>
            <a:t> форма</a:t>
          </a:r>
          <a:endParaRPr lang="ru-RU" sz="3200" b="1" dirty="0">
            <a:solidFill>
              <a:srgbClr val="004589"/>
            </a:solidFill>
          </a:endParaRPr>
        </a:p>
      </dgm:t>
    </dgm:pt>
    <dgm:pt modelId="{9C12E514-4426-449F-9CFD-98224FB337E3}" type="parTrans" cxnId="{4D05F01C-1399-4B33-B620-9B5DD0958796}">
      <dgm:prSet/>
      <dgm:spPr/>
      <dgm:t>
        <a:bodyPr/>
        <a:lstStyle/>
        <a:p>
          <a:endParaRPr lang="ru-RU"/>
        </a:p>
      </dgm:t>
    </dgm:pt>
    <dgm:pt modelId="{B3AB564E-4FB0-4813-B4FF-06E1C99004F0}" type="sibTrans" cxnId="{4D05F01C-1399-4B33-B620-9B5DD0958796}">
      <dgm:prSet/>
      <dgm:spPr/>
      <dgm:t>
        <a:bodyPr/>
        <a:lstStyle/>
        <a:p>
          <a:endParaRPr lang="ru-RU"/>
        </a:p>
      </dgm:t>
    </dgm:pt>
    <dgm:pt modelId="{530303F7-E223-41B6-AB0B-5F507C8DBBE8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rgbClr val="004589"/>
              </a:solidFill>
            </a:rPr>
            <a:t>Субклиническая</a:t>
          </a:r>
          <a:r>
            <a:rPr lang="ru-RU" sz="3200" b="1" dirty="0" smtClean="0">
              <a:solidFill>
                <a:srgbClr val="004589"/>
              </a:solidFill>
            </a:rPr>
            <a:t> форма</a:t>
          </a:r>
          <a:endParaRPr lang="ru-RU" sz="3200" b="1" dirty="0">
            <a:solidFill>
              <a:srgbClr val="004589"/>
            </a:solidFill>
          </a:endParaRPr>
        </a:p>
      </dgm:t>
    </dgm:pt>
    <dgm:pt modelId="{B7F69EBB-6FD8-433C-8518-BEA712A33546}" type="parTrans" cxnId="{03B2C637-D7F3-4978-8006-55397D41D201}">
      <dgm:prSet/>
      <dgm:spPr/>
      <dgm:t>
        <a:bodyPr/>
        <a:lstStyle/>
        <a:p>
          <a:endParaRPr lang="ru-RU"/>
        </a:p>
      </dgm:t>
    </dgm:pt>
    <dgm:pt modelId="{D2CD2B27-B463-4631-BCD6-D72D380B1F68}" type="sibTrans" cxnId="{03B2C637-D7F3-4978-8006-55397D41D201}">
      <dgm:prSet/>
      <dgm:spPr/>
      <dgm:t>
        <a:bodyPr/>
        <a:lstStyle/>
        <a:p>
          <a:endParaRPr lang="ru-RU"/>
        </a:p>
      </dgm:t>
    </dgm:pt>
    <dgm:pt modelId="{8750ECD7-7CB0-4EF1-B706-FF559B5B882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4589"/>
              </a:solidFill>
            </a:rPr>
            <a:t>осложнения </a:t>
          </a:r>
          <a:endParaRPr lang="ru-RU" sz="3200" b="1" dirty="0">
            <a:solidFill>
              <a:srgbClr val="004589"/>
            </a:solidFill>
          </a:endParaRPr>
        </a:p>
      </dgm:t>
    </dgm:pt>
    <dgm:pt modelId="{468354FB-2F8D-478F-BEB8-A1EA92C69CE5}" type="parTrans" cxnId="{2A5D4B18-9F98-41D0-A672-54880FA2E7B9}">
      <dgm:prSet/>
      <dgm:spPr/>
      <dgm:t>
        <a:bodyPr/>
        <a:lstStyle/>
        <a:p>
          <a:endParaRPr lang="ru-RU"/>
        </a:p>
      </dgm:t>
    </dgm:pt>
    <dgm:pt modelId="{83A2BAF4-6B8F-4331-A325-FC436945F461}" type="sibTrans" cxnId="{2A5D4B18-9F98-41D0-A672-54880FA2E7B9}">
      <dgm:prSet/>
      <dgm:spPr/>
      <dgm:t>
        <a:bodyPr/>
        <a:lstStyle/>
        <a:p>
          <a:endParaRPr lang="ru-RU"/>
        </a:p>
      </dgm:t>
    </dgm:pt>
    <dgm:pt modelId="{77363FD5-7269-4AC1-BC91-04262408CD2F}" type="pres">
      <dgm:prSet presAssocID="{638BA594-B567-4C74-A25F-A89B70FA33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30FC89-B07D-4CA4-90C1-4A26E1F98BB3}" type="pres">
      <dgm:prSet presAssocID="{4496F3FF-154F-455D-AD98-63E776ACDE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60237-AF7B-48F5-866E-C796D875B925}" type="pres">
      <dgm:prSet presAssocID="{4496F3FF-154F-455D-AD98-63E776ACDE1E}" presName="childText" presStyleLbl="revTx" presStyleIdx="0" presStyleCnt="1" custScaleY="146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B460A-BC20-40BA-A8A3-B1DDF3DD777D}" type="presOf" srcId="{638BA594-B567-4C74-A25F-A89B70FA33AD}" destId="{77363FD5-7269-4AC1-BC91-04262408CD2F}" srcOrd="0" destOrd="0" presId="urn:microsoft.com/office/officeart/2005/8/layout/vList2"/>
    <dgm:cxn modelId="{B49CB58B-88EB-4D9D-8ACB-65EFDE441FDF}" type="presOf" srcId="{8750ECD7-7CB0-4EF1-B706-FF559B5B8824}" destId="{5FB60237-AF7B-48F5-866E-C796D875B925}" srcOrd="0" destOrd="3" presId="urn:microsoft.com/office/officeart/2005/8/layout/vList2"/>
    <dgm:cxn modelId="{850D81BC-6A19-44E4-927D-CB171E4EEEA8}" type="presOf" srcId="{4496F3FF-154F-455D-AD98-63E776ACDE1E}" destId="{C330FC89-B07D-4CA4-90C1-4A26E1F98BB3}" srcOrd="0" destOrd="0" presId="urn:microsoft.com/office/officeart/2005/8/layout/vList2"/>
    <dgm:cxn modelId="{BCED6ACF-ADED-4131-BBA2-6C3EA5CA3D2C}" type="presOf" srcId="{530303F7-E223-41B6-AB0B-5F507C8DBBE8}" destId="{5FB60237-AF7B-48F5-866E-C796D875B925}" srcOrd="0" destOrd="2" presId="urn:microsoft.com/office/officeart/2005/8/layout/vList2"/>
    <dgm:cxn modelId="{03B2C637-D7F3-4978-8006-55397D41D201}" srcId="{4496F3FF-154F-455D-AD98-63E776ACDE1E}" destId="{530303F7-E223-41B6-AB0B-5F507C8DBBE8}" srcOrd="2" destOrd="0" parTransId="{B7F69EBB-6FD8-433C-8518-BEA712A33546}" sibTransId="{D2CD2B27-B463-4631-BCD6-D72D380B1F68}"/>
    <dgm:cxn modelId="{94EF34C2-C1E7-4F62-B651-9D8C0B9A6AF6}" srcId="{4496F3FF-154F-455D-AD98-63E776ACDE1E}" destId="{D5C4C6FF-F0CF-42BA-AED3-1983778AD0CE}" srcOrd="0" destOrd="0" parTransId="{6E13CCE7-148A-4830-8F54-EB549692A986}" sibTransId="{297337BB-ADFC-4EC2-BA40-A58A73078056}"/>
    <dgm:cxn modelId="{2A5D4B18-9F98-41D0-A672-54880FA2E7B9}" srcId="{4496F3FF-154F-455D-AD98-63E776ACDE1E}" destId="{8750ECD7-7CB0-4EF1-B706-FF559B5B8824}" srcOrd="3" destOrd="0" parTransId="{468354FB-2F8D-478F-BEB8-A1EA92C69CE5}" sibTransId="{83A2BAF4-6B8F-4331-A325-FC436945F461}"/>
    <dgm:cxn modelId="{E6D29308-F7CB-41D3-A7CB-CDABE6DBAD88}" type="presOf" srcId="{D5C4C6FF-F0CF-42BA-AED3-1983778AD0CE}" destId="{5FB60237-AF7B-48F5-866E-C796D875B925}" srcOrd="0" destOrd="0" presId="urn:microsoft.com/office/officeart/2005/8/layout/vList2"/>
    <dgm:cxn modelId="{84B9A2EC-D3F8-478D-93CB-52C275120952}" type="presOf" srcId="{43EFF0E4-E2E2-4247-B8B5-DDAA1787CEFC}" destId="{5FB60237-AF7B-48F5-866E-C796D875B925}" srcOrd="0" destOrd="1" presId="urn:microsoft.com/office/officeart/2005/8/layout/vList2"/>
    <dgm:cxn modelId="{4D05F01C-1399-4B33-B620-9B5DD0958796}" srcId="{4496F3FF-154F-455D-AD98-63E776ACDE1E}" destId="{43EFF0E4-E2E2-4247-B8B5-DDAA1787CEFC}" srcOrd="1" destOrd="0" parTransId="{9C12E514-4426-449F-9CFD-98224FB337E3}" sibTransId="{B3AB564E-4FB0-4813-B4FF-06E1C99004F0}"/>
    <dgm:cxn modelId="{1F6CDB10-4EFD-4D9A-AA8D-6F6FCE00F646}" srcId="{638BA594-B567-4C74-A25F-A89B70FA33AD}" destId="{4496F3FF-154F-455D-AD98-63E776ACDE1E}" srcOrd="0" destOrd="0" parTransId="{5D29CD1C-5E32-46D8-8ACB-7662E2BA439F}" sibTransId="{6AEF2E57-D39A-444F-937C-98C5167DE662}"/>
    <dgm:cxn modelId="{5F18622E-51EE-402A-8143-A76AB84C20E4}" type="presParOf" srcId="{77363FD5-7269-4AC1-BC91-04262408CD2F}" destId="{C330FC89-B07D-4CA4-90C1-4A26E1F98BB3}" srcOrd="0" destOrd="0" presId="urn:microsoft.com/office/officeart/2005/8/layout/vList2"/>
    <dgm:cxn modelId="{DC82A4EA-29FE-464D-BFC3-49C0F83DB700}" type="presParOf" srcId="{77363FD5-7269-4AC1-BC91-04262408CD2F}" destId="{5FB60237-AF7B-48F5-866E-C796D875B9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95B4E-61F8-437E-8F77-482F9AAD1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8E4F5-C35F-42CC-B43E-F22E889F4485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475EB050-6FBD-46E9-83E1-1B1493779100}" type="parTrans" cxnId="{8B021033-D3D2-47B7-9462-6DC67A4817AB}">
      <dgm:prSet/>
      <dgm:spPr/>
      <dgm:t>
        <a:bodyPr/>
        <a:lstStyle/>
        <a:p>
          <a:endParaRPr lang="ru-RU"/>
        </a:p>
      </dgm:t>
    </dgm:pt>
    <dgm:pt modelId="{7C076C6A-2667-4947-A494-4649C0F52C1D}" type="sibTrans" cxnId="{8B021033-D3D2-47B7-9462-6DC67A4817AB}">
      <dgm:prSet/>
      <dgm:spPr/>
      <dgm:t>
        <a:bodyPr/>
        <a:lstStyle/>
        <a:p>
          <a:endParaRPr lang="ru-RU"/>
        </a:p>
      </dgm:t>
    </dgm:pt>
    <dgm:pt modelId="{9001D50A-6694-4BD4-B012-D81BDE7FB85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Клинические протоколы по </a:t>
          </a:r>
          <a:r>
            <a:rPr lang="ru-RU" sz="2400" b="1" dirty="0" err="1" smtClean="0">
              <a:solidFill>
                <a:srgbClr val="004589"/>
              </a:solidFill>
            </a:rPr>
            <a:t>неонатологии</a:t>
          </a:r>
          <a:r>
            <a:rPr lang="ru-RU" sz="2000" dirty="0" smtClean="0">
              <a:solidFill>
                <a:srgbClr val="004589"/>
              </a:solidFill>
            </a:rPr>
            <a:t>:  </a:t>
          </a:r>
          <a:r>
            <a:rPr lang="ru-RU" sz="2100" b="0" dirty="0" smtClean="0">
              <a:solidFill>
                <a:srgbClr val="004589"/>
              </a:solidFill>
            </a:rPr>
            <a:t>стандарт обследования при постановке на учет с диагнозом «беременность» – определение антител классов </a:t>
          </a:r>
          <a:r>
            <a:rPr lang="en-US" sz="2100" b="0" dirty="0" smtClean="0">
              <a:solidFill>
                <a:srgbClr val="004589"/>
              </a:solidFill>
            </a:rPr>
            <a:t>IG M </a:t>
          </a:r>
          <a:r>
            <a:rPr lang="ru-RU" sz="2100" b="0" dirty="0" smtClean="0">
              <a:solidFill>
                <a:srgbClr val="004589"/>
              </a:solidFill>
            </a:rPr>
            <a:t>и </a:t>
          </a:r>
          <a:r>
            <a:rPr lang="en-US" sz="2100" b="0" dirty="0" smtClean="0">
              <a:solidFill>
                <a:srgbClr val="004589"/>
              </a:solidFill>
            </a:rPr>
            <a:t>G</a:t>
          </a:r>
          <a:r>
            <a:rPr lang="ru-RU" sz="2100" b="0" dirty="0" smtClean="0">
              <a:solidFill>
                <a:srgbClr val="004589"/>
              </a:solidFill>
            </a:rPr>
            <a:t>, </a:t>
          </a:r>
          <a:r>
            <a:rPr lang="ru-RU" sz="2100" b="0" dirty="0" err="1" smtClean="0">
              <a:solidFill>
                <a:srgbClr val="004589"/>
              </a:solidFill>
            </a:rPr>
            <a:t>авидности</a:t>
          </a:r>
          <a:r>
            <a:rPr lang="ru-RU" sz="2100" b="0" dirty="0" smtClean="0">
              <a:solidFill>
                <a:srgbClr val="004589"/>
              </a:solidFill>
            </a:rPr>
            <a:t> </a:t>
          </a:r>
          <a:r>
            <a:rPr lang="en-US" sz="2100" b="0" dirty="0" smtClean="0">
              <a:solidFill>
                <a:srgbClr val="004589"/>
              </a:solidFill>
            </a:rPr>
            <a:t>IG G</a:t>
          </a:r>
          <a:r>
            <a:rPr lang="ru-RU" sz="2100" b="0" dirty="0" smtClean="0">
              <a:solidFill>
                <a:srgbClr val="004589"/>
              </a:solidFill>
            </a:rPr>
            <a:t>. У </a:t>
          </a:r>
          <a:r>
            <a:rPr lang="ru-RU" sz="2100" b="0" dirty="0" err="1" smtClean="0">
              <a:solidFill>
                <a:srgbClr val="004589"/>
              </a:solidFill>
            </a:rPr>
            <a:t>серонегативных</a:t>
          </a:r>
          <a:r>
            <a:rPr lang="ru-RU" sz="2100" b="0" dirty="0" smtClean="0">
              <a:solidFill>
                <a:srgbClr val="004589"/>
              </a:solidFill>
            </a:rPr>
            <a:t> женщин с симптомами первичной инфекции проводят повторные исследования через 3-4 недели для подтверждения </a:t>
          </a:r>
          <a:r>
            <a:rPr lang="ru-RU" sz="2100" b="0" dirty="0" err="1" smtClean="0">
              <a:solidFill>
                <a:srgbClr val="004589"/>
              </a:solidFill>
            </a:rPr>
            <a:t>сероконверсии</a:t>
          </a:r>
          <a:r>
            <a:rPr lang="ru-RU" sz="2100" b="0" dirty="0" smtClean="0">
              <a:solidFill>
                <a:srgbClr val="004589"/>
              </a:solidFill>
            </a:rPr>
            <a:t>.</a:t>
          </a:r>
          <a:endParaRPr lang="ru-RU" sz="2100" b="0" dirty="0">
            <a:solidFill>
              <a:srgbClr val="004589"/>
            </a:solidFill>
          </a:endParaRPr>
        </a:p>
      </dgm:t>
    </dgm:pt>
    <dgm:pt modelId="{A4223207-6A06-46F3-A3EB-86C4518055AE}" type="parTrans" cxnId="{3983A78C-A85F-4FB8-A85D-9A31A77717FD}">
      <dgm:prSet/>
      <dgm:spPr/>
      <dgm:t>
        <a:bodyPr/>
        <a:lstStyle/>
        <a:p>
          <a:endParaRPr lang="ru-RU"/>
        </a:p>
      </dgm:t>
    </dgm:pt>
    <dgm:pt modelId="{D485675B-4A13-4DED-935F-B7596F4EBACE}" type="sibTrans" cxnId="{3983A78C-A85F-4FB8-A85D-9A31A77717FD}">
      <dgm:prSet/>
      <dgm:spPr/>
      <dgm:t>
        <a:bodyPr/>
        <a:lstStyle/>
        <a:p>
          <a:endParaRPr lang="ru-RU"/>
        </a:p>
      </dgm:t>
    </dgm:pt>
    <dgm:pt modelId="{5A1EBF81-AE41-43DE-AB47-7B234CEC734A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8C025104-747F-488B-B2B2-9ABF8ED31A45}" type="parTrans" cxnId="{11F18C3D-CA1D-4509-8AB8-AB9CC86F702D}">
      <dgm:prSet/>
      <dgm:spPr/>
      <dgm:t>
        <a:bodyPr/>
        <a:lstStyle/>
        <a:p>
          <a:endParaRPr lang="ru-RU"/>
        </a:p>
      </dgm:t>
    </dgm:pt>
    <dgm:pt modelId="{4FFEDFA2-411D-41C7-8392-CCACF680D8B0}" type="sibTrans" cxnId="{11F18C3D-CA1D-4509-8AB8-AB9CC86F702D}">
      <dgm:prSet/>
      <dgm:spPr/>
      <dgm:t>
        <a:bodyPr/>
        <a:lstStyle/>
        <a:p>
          <a:endParaRPr lang="ru-RU"/>
        </a:p>
      </dgm:t>
    </dgm:pt>
    <dgm:pt modelId="{CB39A195-8C96-4AB8-8FCB-5C78D7F0196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Приказ МЗ РФ № 572н от 1 ноября 2012 г приложение 5 </a:t>
          </a:r>
          <a:r>
            <a:rPr lang="ru-RU" sz="2100" dirty="0" smtClean="0"/>
            <a:t>: </a:t>
          </a:r>
          <a:r>
            <a:rPr lang="ru-RU" sz="2100" dirty="0" smtClean="0">
              <a:solidFill>
                <a:srgbClr val="004589"/>
              </a:solidFill>
            </a:rPr>
            <a:t>при постановке на учет в ЖК в 1 триместре проводится определение антител классов </a:t>
          </a:r>
          <a:r>
            <a:rPr lang="en-US" sz="2100" dirty="0" smtClean="0">
              <a:solidFill>
                <a:srgbClr val="004589"/>
              </a:solidFill>
            </a:rPr>
            <a:t>M </a:t>
          </a:r>
          <a:r>
            <a:rPr lang="ru-RU" sz="2100" dirty="0" smtClean="0">
              <a:solidFill>
                <a:srgbClr val="004589"/>
              </a:solidFill>
            </a:rPr>
            <a:t>и </a:t>
          </a:r>
          <a:r>
            <a:rPr lang="en-US" sz="2100" dirty="0" smtClean="0">
              <a:solidFill>
                <a:srgbClr val="004589"/>
              </a:solidFill>
            </a:rPr>
            <a:t>G</a:t>
          </a:r>
          <a:r>
            <a:rPr lang="ru-RU" sz="2100" dirty="0" smtClean="0">
              <a:solidFill>
                <a:srgbClr val="004589"/>
              </a:solidFill>
            </a:rPr>
            <a:t> на токсоплазмоз и вирус краснухи.  Обследование на </a:t>
          </a:r>
          <a:r>
            <a:rPr lang="ru-RU" sz="2100" dirty="0" err="1" smtClean="0">
              <a:solidFill>
                <a:srgbClr val="004589"/>
              </a:solidFill>
            </a:rPr>
            <a:t>цитомегаловирусную</a:t>
          </a:r>
          <a:r>
            <a:rPr lang="ru-RU" sz="2100" dirty="0" smtClean="0">
              <a:solidFill>
                <a:srgbClr val="004589"/>
              </a:solidFill>
            </a:rPr>
            <a:t> инфекцию проводится беременным женщинам во 2 триместре в стационаре при госпитализации в связи с патологией беременности. </a:t>
          </a:r>
          <a:endParaRPr lang="ru-RU" sz="2100" dirty="0">
            <a:solidFill>
              <a:srgbClr val="004589"/>
            </a:solidFill>
          </a:endParaRPr>
        </a:p>
      </dgm:t>
    </dgm:pt>
    <dgm:pt modelId="{62CD0FF6-490A-4B5D-B973-0D743416DC72}" type="parTrans" cxnId="{1C5114F7-55EF-489E-B3EB-AC5D07CD5D3F}">
      <dgm:prSet/>
      <dgm:spPr/>
      <dgm:t>
        <a:bodyPr/>
        <a:lstStyle/>
        <a:p>
          <a:endParaRPr lang="ru-RU"/>
        </a:p>
      </dgm:t>
    </dgm:pt>
    <dgm:pt modelId="{35F3A321-2D07-48C8-B3BC-0271829AD131}" type="sibTrans" cxnId="{1C5114F7-55EF-489E-B3EB-AC5D07CD5D3F}">
      <dgm:prSet/>
      <dgm:spPr/>
      <dgm:t>
        <a:bodyPr/>
        <a:lstStyle/>
        <a:p>
          <a:endParaRPr lang="ru-RU"/>
        </a:p>
      </dgm:t>
    </dgm:pt>
    <dgm:pt modelId="{62352E7B-313B-49A9-8BD0-85A6F99B56BC}" type="pres">
      <dgm:prSet presAssocID="{3FC95B4E-61F8-437E-8F77-482F9AAD1D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DDC8F-2617-498C-A567-FBDFF32DE2DF}" type="pres">
      <dgm:prSet presAssocID="{6048E4F5-C35F-42CC-B43E-F22E889F44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E5BA8-9628-4B5F-8480-3035753AE133}" type="pres">
      <dgm:prSet presAssocID="{6048E4F5-C35F-42CC-B43E-F22E889F4485}" presName="childText" presStyleLbl="revTx" presStyleIdx="0" presStyleCnt="2" custScaleY="24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46D02-0C85-4B3F-8285-9AF12139AF4F}" type="pres">
      <dgm:prSet presAssocID="{5A1EBF81-AE41-43DE-AB47-7B234CEC73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27C43-8896-49ED-90ED-542A6C6A07CF}" type="pres">
      <dgm:prSet presAssocID="{5A1EBF81-AE41-43DE-AB47-7B234CEC734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3A78C-A85F-4FB8-A85D-9A31A77717FD}" srcId="{6048E4F5-C35F-42CC-B43E-F22E889F4485}" destId="{9001D50A-6694-4BD4-B012-D81BDE7FB855}" srcOrd="0" destOrd="0" parTransId="{A4223207-6A06-46F3-A3EB-86C4518055AE}" sibTransId="{D485675B-4A13-4DED-935F-B7596F4EBACE}"/>
    <dgm:cxn modelId="{28D9CC25-620B-4DE1-910F-1A35C9FD5644}" type="presOf" srcId="{5A1EBF81-AE41-43DE-AB47-7B234CEC734A}" destId="{B3B46D02-0C85-4B3F-8285-9AF12139AF4F}" srcOrd="0" destOrd="0" presId="urn:microsoft.com/office/officeart/2005/8/layout/vList2"/>
    <dgm:cxn modelId="{A7A70F29-68A3-49E5-BF0B-1255AF76B3AA}" type="presOf" srcId="{3FC95B4E-61F8-437E-8F77-482F9AAD1DAF}" destId="{62352E7B-313B-49A9-8BD0-85A6F99B56BC}" srcOrd="0" destOrd="0" presId="urn:microsoft.com/office/officeart/2005/8/layout/vList2"/>
    <dgm:cxn modelId="{11F18C3D-CA1D-4509-8AB8-AB9CC86F702D}" srcId="{3FC95B4E-61F8-437E-8F77-482F9AAD1DAF}" destId="{5A1EBF81-AE41-43DE-AB47-7B234CEC734A}" srcOrd="1" destOrd="0" parTransId="{8C025104-747F-488B-B2B2-9ABF8ED31A45}" sibTransId="{4FFEDFA2-411D-41C7-8392-CCACF680D8B0}"/>
    <dgm:cxn modelId="{3E1A5C61-8EE6-406A-9A77-4F72F4437C02}" type="presOf" srcId="{CB39A195-8C96-4AB8-8FCB-5C78D7F01965}" destId="{C5E27C43-8896-49ED-90ED-542A6C6A07CF}" srcOrd="0" destOrd="0" presId="urn:microsoft.com/office/officeart/2005/8/layout/vList2"/>
    <dgm:cxn modelId="{8B021033-D3D2-47B7-9462-6DC67A4817AB}" srcId="{3FC95B4E-61F8-437E-8F77-482F9AAD1DAF}" destId="{6048E4F5-C35F-42CC-B43E-F22E889F4485}" srcOrd="0" destOrd="0" parTransId="{475EB050-6FBD-46E9-83E1-1B1493779100}" sibTransId="{7C076C6A-2667-4947-A494-4649C0F52C1D}"/>
    <dgm:cxn modelId="{62905D9F-511E-404B-9B8F-28B83EEBA010}" type="presOf" srcId="{9001D50A-6694-4BD4-B012-D81BDE7FB855}" destId="{8CCE5BA8-9628-4B5F-8480-3035753AE133}" srcOrd="0" destOrd="0" presId="urn:microsoft.com/office/officeart/2005/8/layout/vList2"/>
    <dgm:cxn modelId="{96EFF4D6-1738-4F2D-B1A3-EB10CAEC12FF}" type="presOf" srcId="{6048E4F5-C35F-42CC-B43E-F22E889F4485}" destId="{B05DDC8F-2617-498C-A567-FBDFF32DE2DF}" srcOrd="0" destOrd="0" presId="urn:microsoft.com/office/officeart/2005/8/layout/vList2"/>
    <dgm:cxn modelId="{1C5114F7-55EF-489E-B3EB-AC5D07CD5D3F}" srcId="{5A1EBF81-AE41-43DE-AB47-7B234CEC734A}" destId="{CB39A195-8C96-4AB8-8FCB-5C78D7F01965}" srcOrd="0" destOrd="0" parTransId="{62CD0FF6-490A-4B5D-B973-0D743416DC72}" sibTransId="{35F3A321-2D07-48C8-B3BC-0271829AD131}"/>
    <dgm:cxn modelId="{00A2D7F6-6633-4C10-94C0-8BE3C77577B0}" type="presParOf" srcId="{62352E7B-313B-49A9-8BD0-85A6F99B56BC}" destId="{B05DDC8F-2617-498C-A567-FBDFF32DE2DF}" srcOrd="0" destOrd="0" presId="urn:microsoft.com/office/officeart/2005/8/layout/vList2"/>
    <dgm:cxn modelId="{19C2678B-A7A8-466A-889E-A59CDAC3B238}" type="presParOf" srcId="{62352E7B-313B-49A9-8BD0-85A6F99B56BC}" destId="{8CCE5BA8-9628-4B5F-8480-3035753AE133}" srcOrd="1" destOrd="0" presId="urn:microsoft.com/office/officeart/2005/8/layout/vList2"/>
    <dgm:cxn modelId="{EA267624-D981-4951-81DF-F2875C7840ED}" type="presParOf" srcId="{62352E7B-313B-49A9-8BD0-85A6F99B56BC}" destId="{B3B46D02-0C85-4B3F-8285-9AF12139AF4F}" srcOrd="2" destOrd="0" presId="urn:microsoft.com/office/officeart/2005/8/layout/vList2"/>
    <dgm:cxn modelId="{8C3D0D17-91FF-4D5B-ACF3-25204C1714BE}" type="presParOf" srcId="{62352E7B-313B-49A9-8BD0-85A6F99B56BC}" destId="{C5E27C43-8896-49ED-90ED-542A6C6A07C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95B4E-61F8-437E-8F77-482F9AAD1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8E4F5-C35F-42CC-B43E-F22E889F4485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475EB050-6FBD-46E9-83E1-1B1493779100}" type="parTrans" cxnId="{8B021033-D3D2-47B7-9462-6DC67A4817AB}">
      <dgm:prSet/>
      <dgm:spPr/>
      <dgm:t>
        <a:bodyPr/>
        <a:lstStyle/>
        <a:p>
          <a:endParaRPr lang="ru-RU"/>
        </a:p>
      </dgm:t>
    </dgm:pt>
    <dgm:pt modelId="{7C076C6A-2667-4947-A494-4649C0F52C1D}" type="sibTrans" cxnId="{8B021033-D3D2-47B7-9462-6DC67A4817AB}">
      <dgm:prSet/>
      <dgm:spPr/>
      <dgm:t>
        <a:bodyPr/>
        <a:lstStyle/>
        <a:p>
          <a:endParaRPr lang="ru-RU"/>
        </a:p>
      </dgm:t>
    </dgm:pt>
    <dgm:pt modelId="{9001D50A-6694-4BD4-B012-D81BDE7FB85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Клинические протоколы по </a:t>
          </a:r>
          <a:r>
            <a:rPr lang="ru-RU" sz="2400" b="1" dirty="0" err="1" smtClean="0">
              <a:solidFill>
                <a:srgbClr val="004589"/>
              </a:solidFill>
            </a:rPr>
            <a:t>неонатологии</a:t>
          </a:r>
          <a:r>
            <a:rPr lang="ru-RU" sz="2000" dirty="0" smtClean="0">
              <a:solidFill>
                <a:srgbClr val="004589"/>
              </a:solidFill>
            </a:rPr>
            <a:t>: первичное обследование проводится в родильном доме  и включает определение у новорожденного </a:t>
          </a:r>
          <a:r>
            <a:rPr lang="en-US" sz="2000" dirty="0" smtClean="0">
              <a:solidFill>
                <a:srgbClr val="004589"/>
              </a:solidFill>
            </a:rPr>
            <a:t>IG M </a:t>
          </a:r>
          <a:r>
            <a:rPr lang="ru-RU" sz="2000" dirty="0" smtClean="0">
              <a:solidFill>
                <a:srgbClr val="004589"/>
              </a:solidFill>
            </a:rPr>
            <a:t>и </a:t>
          </a:r>
          <a:r>
            <a:rPr lang="en-US" sz="2000" dirty="0" smtClean="0">
              <a:solidFill>
                <a:srgbClr val="004589"/>
              </a:solidFill>
            </a:rPr>
            <a:t>G</a:t>
          </a:r>
          <a:r>
            <a:rPr lang="ru-RU" sz="2000" dirty="0" smtClean="0">
              <a:solidFill>
                <a:srgbClr val="004589"/>
              </a:solidFill>
            </a:rPr>
            <a:t> на ЦМВ в сыворотке крови (слюны, мочи, ликвора) и матери (в сыворотке крови). Могут использоваться также определение </a:t>
          </a:r>
          <a:r>
            <a:rPr lang="ru-RU" sz="2000" dirty="0" err="1" smtClean="0">
              <a:solidFill>
                <a:srgbClr val="004589"/>
              </a:solidFill>
            </a:rPr>
            <a:t>авидности</a:t>
          </a:r>
          <a:r>
            <a:rPr lang="ru-RU" sz="2000" dirty="0" smtClean="0">
              <a:solidFill>
                <a:srgbClr val="004589"/>
              </a:solidFill>
            </a:rPr>
            <a:t> </a:t>
          </a:r>
          <a:r>
            <a:rPr lang="en-US" sz="2000" dirty="0" smtClean="0">
              <a:solidFill>
                <a:srgbClr val="004589"/>
              </a:solidFill>
            </a:rPr>
            <a:t>IG</a:t>
          </a:r>
          <a:r>
            <a:rPr lang="ru-RU" sz="2000" dirty="0" smtClean="0">
              <a:solidFill>
                <a:srgbClr val="004589"/>
              </a:solidFill>
            </a:rPr>
            <a:t> </a:t>
          </a:r>
          <a:r>
            <a:rPr lang="en-US" sz="2000" dirty="0" smtClean="0">
              <a:solidFill>
                <a:srgbClr val="004589"/>
              </a:solidFill>
            </a:rPr>
            <a:t>G</a:t>
          </a:r>
          <a:r>
            <a:rPr lang="ru-RU" sz="2000" dirty="0" smtClean="0">
              <a:solidFill>
                <a:srgbClr val="004589"/>
              </a:solidFill>
            </a:rPr>
            <a:t>, ПЦР, ИЦХ . </a:t>
          </a:r>
          <a:endParaRPr lang="ru-RU" sz="2100" b="0" dirty="0">
            <a:solidFill>
              <a:srgbClr val="004589"/>
            </a:solidFill>
          </a:endParaRPr>
        </a:p>
      </dgm:t>
    </dgm:pt>
    <dgm:pt modelId="{A4223207-6A06-46F3-A3EB-86C4518055AE}" type="parTrans" cxnId="{3983A78C-A85F-4FB8-A85D-9A31A77717FD}">
      <dgm:prSet/>
      <dgm:spPr/>
      <dgm:t>
        <a:bodyPr/>
        <a:lstStyle/>
        <a:p>
          <a:endParaRPr lang="ru-RU"/>
        </a:p>
      </dgm:t>
    </dgm:pt>
    <dgm:pt modelId="{D485675B-4A13-4DED-935F-B7596F4EBACE}" type="sibTrans" cxnId="{3983A78C-A85F-4FB8-A85D-9A31A77717FD}">
      <dgm:prSet/>
      <dgm:spPr/>
      <dgm:t>
        <a:bodyPr/>
        <a:lstStyle/>
        <a:p>
          <a:endParaRPr lang="ru-RU"/>
        </a:p>
      </dgm:t>
    </dgm:pt>
    <dgm:pt modelId="{5A1EBF81-AE41-43DE-AB47-7B234CEC734A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8C025104-747F-488B-B2B2-9ABF8ED31A45}" type="parTrans" cxnId="{11F18C3D-CA1D-4509-8AB8-AB9CC86F702D}">
      <dgm:prSet/>
      <dgm:spPr/>
      <dgm:t>
        <a:bodyPr/>
        <a:lstStyle/>
        <a:p>
          <a:endParaRPr lang="ru-RU"/>
        </a:p>
      </dgm:t>
    </dgm:pt>
    <dgm:pt modelId="{4FFEDFA2-411D-41C7-8392-CCACF680D8B0}" type="sibTrans" cxnId="{11F18C3D-CA1D-4509-8AB8-AB9CC86F702D}">
      <dgm:prSet/>
      <dgm:spPr/>
      <dgm:t>
        <a:bodyPr/>
        <a:lstStyle/>
        <a:p>
          <a:endParaRPr lang="ru-RU"/>
        </a:p>
      </dgm:t>
    </dgm:pt>
    <dgm:pt modelId="{CB39A195-8C96-4AB8-8FCB-5C78D7F0196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Клинические протоколы по </a:t>
          </a:r>
          <a:r>
            <a:rPr lang="ru-RU" sz="2400" b="1" dirty="0" err="1" smtClean="0">
              <a:solidFill>
                <a:srgbClr val="004589"/>
              </a:solidFill>
            </a:rPr>
            <a:t>неонатологии</a:t>
          </a:r>
          <a:r>
            <a:rPr lang="ru-RU" sz="2400" b="1" dirty="0" smtClean="0">
              <a:solidFill>
                <a:srgbClr val="004589"/>
              </a:solidFill>
            </a:rPr>
            <a:t>: подлежат обследованию дети при наличии факторов риска антенатальных инфекций:</a:t>
          </a:r>
          <a:endParaRPr lang="ru-RU" sz="2100" dirty="0">
            <a:solidFill>
              <a:srgbClr val="004589"/>
            </a:solidFill>
          </a:endParaRPr>
        </a:p>
      </dgm:t>
    </dgm:pt>
    <dgm:pt modelId="{62CD0FF6-490A-4B5D-B973-0D743416DC72}" type="parTrans" cxnId="{1C5114F7-55EF-489E-B3EB-AC5D07CD5D3F}">
      <dgm:prSet/>
      <dgm:spPr/>
      <dgm:t>
        <a:bodyPr/>
        <a:lstStyle/>
        <a:p>
          <a:endParaRPr lang="ru-RU"/>
        </a:p>
      </dgm:t>
    </dgm:pt>
    <dgm:pt modelId="{35F3A321-2D07-48C8-B3BC-0271829AD131}" type="sibTrans" cxnId="{1C5114F7-55EF-489E-B3EB-AC5D07CD5D3F}">
      <dgm:prSet/>
      <dgm:spPr/>
      <dgm:t>
        <a:bodyPr/>
        <a:lstStyle/>
        <a:p>
          <a:endParaRPr lang="ru-RU"/>
        </a:p>
      </dgm:t>
    </dgm:pt>
    <dgm:pt modelId="{7E05C03D-901A-4462-886F-D848EB6D4AF0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004589"/>
              </a:solidFill>
            </a:rPr>
            <a:t>1. ОАГА (выкидыши, мертворождение и </a:t>
          </a:r>
          <a:r>
            <a:rPr lang="ru-RU" sz="2100" dirty="0" err="1" smtClean="0">
              <a:solidFill>
                <a:srgbClr val="004589"/>
              </a:solidFill>
            </a:rPr>
            <a:t>тд</a:t>
          </a:r>
          <a:r>
            <a:rPr lang="ru-RU" sz="2100" dirty="0" smtClean="0">
              <a:solidFill>
                <a:srgbClr val="004589"/>
              </a:solidFill>
            </a:rPr>
            <a:t>)</a:t>
          </a:r>
          <a:endParaRPr lang="ru-RU" sz="2100" dirty="0">
            <a:solidFill>
              <a:srgbClr val="004589"/>
            </a:solidFill>
          </a:endParaRPr>
        </a:p>
      </dgm:t>
    </dgm:pt>
    <dgm:pt modelId="{61BD772B-47D9-4333-AA11-B0EF2F5C87A4}" type="parTrans" cxnId="{E8FBE297-24E7-48C7-893A-63EAD75C0615}">
      <dgm:prSet/>
      <dgm:spPr/>
      <dgm:t>
        <a:bodyPr/>
        <a:lstStyle/>
        <a:p>
          <a:endParaRPr lang="ru-RU"/>
        </a:p>
      </dgm:t>
    </dgm:pt>
    <dgm:pt modelId="{2AE3F1BA-95A4-4890-8CBF-5D8F92C06BEE}" type="sibTrans" cxnId="{E8FBE297-24E7-48C7-893A-63EAD75C0615}">
      <dgm:prSet/>
      <dgm:spPr/>
      <dgm:t>
        <a:bodyPr/>
        <a:lstStyle/>
        <a:p>
          <a:endParaRPr lang="ru-RU"/>
        </a:p>
      </dgm:t>
    </dgm:pt>
    <dgm:pt modelId="{A31C9693-3E1B-4A48-839E-D0A77B742BF3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004589"/>
              </a:solidFill>
            </a:rPr>
            <a:t>2. Угроза прерывания, преждевременные роды, преждевременная отслойка плаценты</a:t>
          </a:r>
          <a:endParaRPr lang="ru-RU" sz="2100" dirty="0">
            <a:solidFill>
              <a:srgbClr val="004589"/>
            </a:solidFill>
          </a:endParaRPr>
        </a:p>
      </dgm:t>
    </dgm:pt>
    <dgm:pt modelId="{1C9DEC68-8E1B-4870-B483-5C57F93A2CF0}" type="parTrans" cxnId="{260C4E9A-C9EC-4B70-A022-E38A267F6690}">
      <dgm:prSet/>
      <dgm:spPr/>
      <dgm:t>
        <a:bodyPr/>
        <a:lstStyle/>
        <a:p>
          <a:endParaRPr lang="ru-RU"/>
        </a:p>
      </dgm:t>
    </dgm:pt>
    <dgm:pt modelId="{7753A14C-4257-417B-8408-49C0AE9E03E3}" type="sibTrans" cxnId="{260C4E9A-C9EC-4B70-A022-E38A267F6690}">
      <dgm:prSet/>
      <dgm:spPr/>
      <dgm:t>
        <a:bodyPr/>
        <a:lstStyle/>
        <a:p>
          <a:endParaRPr lang="ru-RU"/>
        </a:p>
      </dgm:t>
    </dgm:pt>
    <dgm:pt modelId="{A6E08D02-4FB1-4548-A8ED-F50F3F4C753E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004589"/>
              </a:solidFill>
            </a:rPr>
            <a:t>3. Перенесенные матерью во время беременности ОРВИ</a:t>
          </a:r>
          <a:endParaRPr lang="ru-RU" sz="2100" dirty="0">
            <a:solidFill>
              <a:srgbClr val="004589"/>
            </a:solidFill>
          </a:endParaRPr>
        </a:p>
      </dgm:t>
    </dgm:pt>
    <dgm:pt modelId="{9D64FA87-D5B4-428A-BFB6-FD479AFFB7CE}" type="parTrans" cxnId="{AFEE3055-7865-48F5-8BAE-E35D37066A18}">
      <dgm:prSet/>
      <dgm:spPr/>
      <dgm:t>
        <a:bodyPr/>
        <a:lstStyle/>
        <a:p>
          <a:endParaRPr lang="ru-RU"/>
        </a:p>
      </dgm:t>
    </dgm:pt>
    <dgm:pt modelId="{7E212EE2-BB66-439F-9CCD-055825FD6C14}" type="sibTrans" cxnId="{AFEE3055-7865-48F5-8BAE-E35D37066A18}">
      <dgm:prSet/>
      <dgm:spPr/>
      <dgm:t>
        <a:bodyPr/>
        <a:lstStyle/>
        <a:p>
          <a:endParaRPr lang="ru-RU"/>
        </a:p>
      </dgm:t>
    </dgm:pt>
    <dgm:pt modelId="{B602ABA7-82F7-4065-B34D-31BA4E8DA3CB}">
      <dgm:prSet phldrT="[Текст]" custT="1"/>
      <dgm:spPr/>
      <dgm:t>
        <a:bodyPr/>
        <a:lstStyle/>
        <a:p>
          <a:r>
            <a:rPr lang="en-US" sz="2100" dirty="0" smtClean="0">
              <a:solidFill>
                <a:srgbClr val="004589"/>
              </a:solidFill>
            </a:rPr>
            <a:t>4</a:t>
          </a:r>
          <a:r>
            <a:rPr lang="ru-RU" sz="2100" dirty="0" smtClean="0">
              <a:solidFill>
                <a:srgbClr val="004589"/>
              </a:solidFill>
            </a:rPr>
            <a:t>.ЗВУР </a:t>
          </a:r>
          <a:r>
            <a:rPr lang="ru-RU" sz="2100" dirty="0" smtClean="0">
              <a:solidFill>
                <a:srgbClr val="004589"/>
              </a:solidFill>
            </a:rPr>
            <a:t>плода и новорожденного</a:t>
          </a:r>
          <a:endParaRPr lang="ru-RU" sz="2100" dirty="0">
            <a:solidFill>
              <a:srgbClr val="004589"/>
            </a:solidFill>
          </a:endParaRPr>
        </a:p>
      </dgm:t>
    </dgm:pt>
    <dgm:pt modelId="{02EC5743-1AD0-4DF1-8EE1-0CF562447E88}" type="parTrans" cxnId="{D9B33663-5BCA-44E5-9BB4-E9D74BFF9B08}">
      <dgm:prSet/>
      <dgm:spPr/>
      <dgm:t>
        <a:bodyPr/>
        <a:lstStyle/>
        <a:p>
          <a:endParaRPr lang="ru-RU"/>
        </a:p>
      </dgm:t>
    </dgm:pt>
    <dgm:pt modelId="{5E0424A3-5E5D-4036-81DF-053F6C59826C}" type="sibTrans" cxnId="{D9B33663-5BCA-44E5-9BB4-E9D74BFF9B08}">
      <dgm:prSet/>
      <dgm:spPr/>
      <dgm:t>
        <a:bodyPr/>
        <a:lstStyle/>
        <a:p>
          <a:endParaRPr lang="ru-RU"/>
        </a:p>
      </dgm:t>
    </dgm:pt>
    <dgm:pt modelId="{172F285A-9C87-4CEA-9BE9-6FE269178937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004589"/>
              </a:solidFill>
            </a:rPr>
            <a:t>5.Кожные </a:t>
          </a:r>
          <a:r>
            <a:rPr lang="ru-RU" sz="2100" dirty="0" smtClean="0">
              <a:solidFill>
                <a:srgbClr val="004589"/>
              </a:solidFill>
            </a:rPr>
            <a:t>экзантемы при рождении</a:t>
          </a:r>
          <a:endParaRPr lang="ru-RU" sz="2100" dirty="0">
            <a:solidFill>
              <a:srgbClr val="004589"/>
            </a:solidFill>
          </a:endParaRPr>
        </a:p>
      </dgm:t>
    </dgm:pt>
    <dgm:pt modelId="{96D6472B-75FC-4DC7-94F7-36E231E63B78}" type="parTrans" cxnId="{2A62E66F-65BC-4DEE-9AA6-707C432E17DD}">
      <dgm:prSet/>
      <dgm:spPr/>
      <dgm:t>
        <a:bodyPr/>
        <a:lstStyle/>
        <a:p>
          <a:endParaRPr lang="ru-RU"/>
        </a:p>
      </dgm:t>
    </dgm:pt>
    <dgm:pt modelId="{1155FF09-C059-460D-94FC-9DAAC11F030C}" type="sibTrans" cxnId="{2A62E66F-65BC-4DEE-9AA6-707C432E17DD}">
      <dgm:prSet/>
      <dgm:spPr/>
      <dgm:t>
        <a:bodyPr/>
        <a:lstStyle/>
        <a:p>
          <a:endParaRPr lang="ru-RU"/>
        </a:p>
      </dgm:t>
    </dgm:pt>
    <dgm:pt modelId="{8BF9EF29-ADCB-4153-A533-BDADB6AC1E8F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004589"/>
              </a:solidFill>
            </a:rPr>
            <a:t>6.Желтуха </a:t>
          </a:r>
          <a:r>
            <a:rPr lang="ru-RU" sz="2100" dirty="0" smtClean="0">
              <a:solidFill>
                <a:srgbClr val="004589"/>
              </a:solidFill>
            </a:rPr>
            <a:t>неясного генеза</a:t>
          </a:r>
          <a:endParaRPr lang="ru-RU" sz="2100" dirty="0">
            <a:solidFill>
              <a:srgbClr val="004589"/>
            </a:solidFill>
          </a:endParaRPr>
        </a:p>
      </dgm:t>
    </dgm:pt>
    <dgm:pt modelId="{18E9EECF-44EB-4F11-810B-C877F512A637}" type="parTrans" cxnId="{B9D06A03-EB6F-49AC-88E5-3F590F7C81E2}">
      <dgm:prSet/>
      <dgm:spPr/>
      <dgm:t>
        <a:bodyPr/>
        <a:lstStyle/>
        <a:p>
          <a:endParaRPr lang="ru-RU"/>
        </a:p>
      </dgm:t>
    </dgm:pt>
    <dgm:pt modelId="{D58987CF-7403-4C43-9E16-46F155DBA392}" type="sibTrans" cxnId="{B9D06A03-EB6F-49AC-88E5-3F590F7C81E2}">
      <dgm:prSet/>
      <dgm:spPr/>
      <dgm:t>
        <a:bodyPr/>
        <a:lstStyle/>
        <a:p>
          <a:endParaRPr lang="ru-RU"/>
        </a:p>
      </dgm:t>
    </dgm:pt>
    <dgm:pt modelId="{E6FFC029-6BCE-4A85-82E0-A2D4258BE9C5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004589"/>
              </a:solidFill>
            </a:rPr>
            <a:t>7.Острая </a:t>
          </a:r>
          <a:r>
            <a:rPr lang="ru-RU" sz="2100" dirty="0" smtClean="0">
              <a:solidFill>
                <a:srgbClr val="004589"/>
              </a:solidFill>
            </a:rPr>
            <a:t>гидроцефалия, неврологическая симптоматика </a:t>
          </a:r>
          <a:endParaRPr lang="ru-RU" sz="2100" dirty="0">
            <a:solidFill>
              <a:srgbClr val="004589"/>
            </a:solidFill>
          </a:endParaRPr>
        </a:p>
      </dgm:t>
    </dgm:pt>
    <dgm:pt modelId="{25EEE850-2597-45CC-BC9F-7429E4FD8550}" type="parTrans" cxnId="{2F95B900-35CD-47CA-895B-4CD0CF3585DA}">
      <dgm:prSet/>
      <dgm:spPr/>
      <dgm:t>
        <a:bodyPr/>
        <a:lstStyle/>
        <a:p>
          <a:endParaRPr lang="ru-RU"/>
        </a:p>
      </dgm:t>
    </dgm:pt>
    <dgm:pt modelId="{2927CB5B-4995-4F6C-B15C-D34F5E921298}" type="sibTrans" cxnId="{2F95B900-35CD-47CA-895B-4CD0CF3585DA}">
      <dgm:prSet/>
      <dgm:spPr/>
      <dgm:t>
        <a:bodyPr/>
        <a:lstStyle/>
        <a:p>
          <a:endParaRPr lang="ru-RU"/>
        </a:p>
      </dgm:t>
    </dgm:pt>
    <dgm:pt modelId="{C716C161-BC1A-49EA-86AC-8CEAFFC78C39}">
      <dgm:prSet phldrT="[Текст]" custT="1"/>
      <dgm:spPr/>
      <dgm:t>
        <a:bodyPr/>
        <a:lstStyle/>
        <a:p>
          <a:endParaRPr lang="ru-RU" sz="2100" b="0" dirty="0">
            <a:solidFill>
              <a:srgbClr val="004589"/>
            </a:solidFill>
          </a:endParaRPr>
        </a:p>
      </dgm:t>
    </dgm:pt>
    <dgm:pt modelId="{B5E1AA43-7B4F-4FE9-BBF2-240A2274E4F0}" type="parTrans" cxnId="{563CF6E0-7078-4479-83AF-02D817FB385F}">
      <dgm:prSet/>
      <dgm:spPr/>
      <dgm:t>
        <a:bodyPr/>
        <a:lstStyle/>
        <a:p>
          <a:endParaRPr lang="ru-RU"/>
        </a:p>
      </dgm:t>
    </dgm:pt>
    <dgm:pt modelId="{11B3AACF-0CC4-4DD6-9D7C-6A2465C651E8}" type="sibTrans" cxnId="{563CF6E0-7078-4479-83AF-02D817FB385F}">
      <dgm:prSet/>
      <dgm:spPr/>
      <dgm:t>
        <a:bodyPr/>
        <a:lstStyle/>
        <a:p>
          <a:endParaRPr lang="ru-RU"/>
        </a:p>
      </dgm:t>
    </dgm:pt>
    <dgm:pt modelId="{62352E7B-313B-49A9-8BD0-85A6F99B56BC}" type="pres">
      <dgm:prSet presAssocID="{3FC95B4E-61F8-437E-8F77-482F9AAD1D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DDC8F-2617-498C-A567-FBDFF32DE2DF}" type="pres">
      <dgm:prSet presAssocID="{6048E4F5-C35F-42CC-B43E-F22E889F44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E5BA8-9628-4B5F-8480-3035753AE133}" type="pres">
      <dgm:prSet presAssocID="{6048E4F5-C35F-42CC-B43E-F22E889F4485}" presName="childText" presStyleLbl="revTx" presStyleIdx="0" presStyleCnt="2" custScaleY="24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46D02-0C85-4B3F-8285-9AF12139AF4F}" type="pres">
      <dgm:prSet presAssocID="{5A1EBF81-AE41-43DE-AB47-7B234CEC73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27C43-8896-49ED-90ED-542A6C6A07CF}" type="pres">
      <dgm:prSet presAssocID="{5A1EBF81-AE41-43DE-AB47-7B234CEC734A}" presName="childText" presStyleLbl="revTx" presStyleIdx="1" presStyleCnt="2" custAng="0" custScaleY="269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F18C3D-CA1D-4509-8AB8-AB9CC86F702D}" srcId="{3FC95B4E-61F8-437E-8F77-482F9AAD1DAF}" destId="{5A1EBF81-AE41-43DE-AB47-7B234CEC734A}" srcOrd="1" destOrd="0" parTransId="{8C025104-747F-488B-B2B2-9ABF8ED31A45}" sibTransId="{4FFEDFA2-411D-41C7-8392-CCACF680D8B0}"/>
    <dgm:cxn modelId="{6C520172-E0A5-458C-9FE0-0D4F0A39C7F9}" type="presOf" srcId="{9001D50A-6694-4BD4-B012-D81BDE7FB855}" destId="{8CCE5BA8-9628-4B5F-8480-3035753AE133}" srcOrd="0" destOrd="1" presId="urn:microsoft.com/office/officeart/2005/8/layout/vList2"/>
    <dgm:cxn modelId="{D2A3B65E-FB28-4A8A-BF1D-CF980525FCFA}" type="presOf" srcId="{E6FFC029-6BCE-4A85-82E0-A2D4258BE9C5}" destId="{C5E27C43-8896-49ED-90ED-542A6C6A07CF}" srcOrd="0" destOrd="7" presId="urn:microsoft.com/office/officeart/2005/8/layout/vList2"/>
    <dgm:cxn modelId="{2A62E66F-65BC-4DEE-9AA6-707C432E17DD}" srcId="{5A1EBF81-AE41-43DE-AB47-7B234CEC734A}" destId="{172F285A-9C87-4CEA-9BE9-6FE269178937}" srcOrd="5" destOrd="0" parTransId="{96D6472B-75FC-4DC7-94F7-36E231E63B78}" sibTransId="{1155FF09-C059-460D-94FC-9DAAC11F030C}"/>
    <dgm:cxn modelId="{8B021033-D3D2-47B7-9462-6DC67A4817AB}" srcId="{3FC95B4E-61F8-437E-8F77-482F9AAD1DAF}" destId="{6048E4F5-C35F-42CC-B43E-F22E889F4485}" srcOrd="0" destOrd="0" parTransId="{475EB050-6FBD-46E9-83E1-1B1493779100}" sibTransId="{7C076C6A-2667-4947-A494-4649C0F52C1D}"/>
    <dgm:cxn modelId="{27025BF6-800F-4AFE-9BAE-1D910E5882A7}" type="presOf" srcId="{CB39A195-8C96-4AB8-8FCB-5C78D7F01965}" destId="{C5E27C43-8896-49ED-90ED-542A6C6A07CF}" srcOrd="0" destOrd="0" presId="urn:microsoft.com/office/officeart/2005/8/layout/vList2"/>
    <dgm:cxn modelId="{2B893514-7AFC-4DFC-A443-AE775EADED76}" type="presOf" srcId="{A6E08D02-4FB1-4548-A8ED-F50F3F4C753E}" destId="{C5E27C43-8896-49ED-90ED-542A6C6A07CF}" srcOrd="0" destOrd="3" presId="urn:microsoft.com/office/officeart/2005/8/layout/vList2"/>
    <dgm:cxn modelId="{563CF6E0-7078-4479-83AF-02D817FB385F}" srcId="{6048E4F5-C35F-42CC-B43E-F22E889F4485}" destId="{C716C161-BC1A-49EA-86AC-8CEAFFC78C39}" srcOrd="0" destOrd="0" parTransId="{B5E1AA43-7B4F-4FE9-BBF2-240A2274E4F0}" sibTransId="{11B3AACF-0CC4-4DD6-9D7C-6A2465C651E8}"/>
    <dgm:cxn modelId="{B8FED318-8BCA-4B6E-91C0-9A2D2B2EC4EA}" type="presOf" srcId="{B602ABA7-82F7-4065-B34D-31BA4E8DA3CB}" destId="{C5E27C43-8896-49ED-90ED-542A6C6A07CF}" srcOrd="0" destOrd="4" presId="urn:microsoft.com/office/officeart/2005/8/layout/vList2"/>
    <dgm:cxn modelId="{1C5114F7-55EF-489E-B3EB-AC5D07CD5D3F}" srcId="{5A1EBF81-AE41-43DE-AB47-7B234CEC734A}" destId="{CB39A195-8C96-4AB8-8FCB-5C78D7F01965}" srcOrd="0" destOrd="0" parTransId="{62CD0FF6-490A-4B5D-B973-0D743416DC72}" sibTransId="{35F3A321-2D07-48C8-B3BC-0271829AD131}"/>
    <dgm:cxn modelId="{B9D06A03-EB6F-49AC-88E5-3F590F7C81E2}" srcId="{5A1EBF81-AE41-43DE-AB47-7B234CEC734A}" destId="{8BF9EF29-ADCB-4153-A533-BDADB6AC1E8F}" srcOrd="6" destOrd="0" parTransId="{18E9EECF-44EB-4F11-810B-C877F512A637}" sibTransId="{D58987CF-7403-4C43-9E16-46F155DBA392}"/>
    <dgm:cxn modelId="{192673CC-A9BF-44A8-B0AB-01A32C3822DB}" type="presOf" srcId="{5A1EBF81-AE41-43DE-AB47-7B234CEC734A}" destId="{B3B46D02-0C85-4B3F-8285-9AF12139AF4F}" srcOrd="0" destOrd="0" presId="urn:microsoft.com/office/officeart/2005/8/layout/vList2"/>
    <dgm:cxn modelId="{C519DE3C-6983-4117-A804-C0896A950744}" type="presOf" srcId="{7E05C03D-901A-4462-886F-D848EB6D4AF0}" destId="{C5E27C43-8896-49ED-90ED-542A6C6A07CF}" srcOrd="0" destOrd="1" presId="urn:microsoft.com/office/officeart/2005/8/layout/vList2"/>
    <dgm:cxn modelId="{2576F0C3-751B-42F2-A71A-70061AC0FD04}" type="presOf" srcId="{6048E4F5-C35F-42CC-B43E-F22E889F4485}" destId="{B05DDC8F-2617-498C-A567-FBDFF32DE2DF}" srcOrd="0" destOrd="0" presId="urn:microsoft.com/office/officeart/2005/8/layout/vList2"/>
    <dgm:cxn modelId="{E8FBE297-24E7-48C7-893A-63EAD75C0615}" srcId="{5A1EBF81-AE41-43DE-AB47-7B234CEC734A}" destId="{7E05C03D-901A-4462-886F-D848EB6D4AF0}" srcOrd="1" destOrd="0" parTransId="{61BD772B-47D9-4333-AA11-B0EF2F5C87A4}" sibTransId="{2AE3F1BA-95A4-4890-8CBF-5D8F92C06BEE}"/>
    <dgm:cxn modelId="{AFEE3055-7865-48F5-8BAE-E35D37066A18}" srcId="{5A1EBF81-AE41-43DE-AB47-7B234CEC734A}" destId="{A6E08D02-4FB1-4548-A8ED-F50F3F4C753E}" srcOrd="3" destOrd="0" parTransId="{9D64FA87-D5B4-428A-BFB6-FD479AFFB7CE}" sibTransId="{7E212EE2-BB66-439F-9CCD-055825FD6C14}"/>
    <dgm:cxn modelId="{4A015EE2-FDA0-4772-B161-160DF98F1A84}" type="presOf" srcId="{3FC95B4E-61F8-437E-8F77-482F9AAD1DAF}" destId="{62352E7B-313B-49A9-8BD0-85A6F99B56BC}" srcOrd="0" destOrd="0" presId="urn:microsoft.com/office/officeart/2005/8/layout/vList2"/>
    <dgm:cxn modelId="{D9B33663-5BCA-44E5-9BB4-E9D74BFF9B08}" srcId="{5A1EBF81-AE41-43DE-AB47-7B234CEC734A}" destId="{B602ABA7-82F7-4065-B34D-31BA4E8DA3CB}" srcOrd="4" destOrd="0" parTransId="{02EC5743-1AD0-4DF1-8EE1-0CF562447E88}" sibTransId="{5E0424A3-5E5D-4036-81DF-053F6C59826C}"/>
    <dgm:cxn modelId="{260C4E9A-C9EC-4B70-A022-E38A267F6690}" srcId="{5A1EBF81-AE41-43DE-AB47-7B234CEC734A}" destId="{A31C9693-3E1B-4A48-839E-D0A77B742BF3}" srcOrd="2" destOrd="0" parTransId="{1C9DEC68-8E1B-4870-B483-5C57F93A2CF0}" sibTransId="{7753A14C-4257-417B-8408-49C0AE9E03E3}"/>
    <dgm:cxn modelId="{2F95B900-35CD-47CA-895B-4CD0CF3585DA}" srcId="{5A1EBF81-AE41-43DE-AB47-7B234CEC734A}" destId="{E6FFC029-6BCE-4A85-82E0-A2D4258BE9C5}" srcOrd="7" destOrd="0" parTransId="{25EEE850-2597-45CC-BC9F-7429E4FD8550}" sibTransId="{2927CB5B-4995-4F6C-B15C-D34F5E921298}"/>
    <dgm:cxn modelId="{3983A78C-A85F-4FB8-A85D-9A31A77717FD}" srcId="{6048E4F5-C35F-42CC-B43E-F22E889F4485}" destId="{9001D50A-6694-4BD4-B012-D81BDE7FB855}" srcOrd="1" destOrd="0" parTransId="{A4223207-6A06-46F3-A3EB-86C4518055AE}" sibTransId="{D485675B-4A13-4DED-935F-B7596F4EBACE}"/>
    <dgm:cxn modelId="{280A4B94-9E73-4AF2-AD7C-D530F44672D8}" type="presOf" srcId="{172F285A-9C87-4CEA-9BE9-6FE269178937}" destId="{C5E27C43-8896-49ED-90ED-542A6C6A07CF}" srcOrd="0" destOrd="5" presId="urn:microsoft.com/office/officeart/2005/8/layout/vList2"/>
    <dgm:cxn modelId="{C96B3F06-456D-4998-843F-BC234F98E74B}" type="presOf" srcId="{A31C9693-3E1B-4A48-839E-D0A77B742BF3}" destId="{C5E27C43-8896-49ED-90ED-542A6C6A07CF}" srcOrd="0" destOrd="2" presId="urn:microsoft.com/office/officeart/2005/8/layout/vList2"/>
    <dgm:cxn modelId="{2719648A-5BAC-4FA6-B28B-17E1D9881FC5}" type="presOf" srcId="{C716C161-BC1A-49EA-86AC-8CEAFFC78C39}" destId="{8CCE5BA8-9628-4B5F-8480-3035753AE133}" srcOrd="0" destOrd="0" presId="urn:microsoft.com/office/officeart/2005/8/layout/vList2"/>
    <dgm:cxn modelId="{20A822DF-02F2-46BA-9A24-2E59359E88B9}" type="presOf" srcId="{8BF9EF29-ADCB-4153-A533-BDADB6AC1E8F}" destId="{C5E27C43-8896-49ED-90ED-542A6C6A07CF}" srcOrd="0" destOrd="6" presId="urn:microsoft.com/office/officeart/2005/8/layout/vList2"/>
    <dgm:cxn modelId="{AEB7F6C3-B67F-4E13-BD19-15BEDA2F3983}" type="presParOf" srcId="{62352E7B-313B-49A9-8BD0-85A6F99B56BC}" destId="{B05DDC8F-2617-498C-A567-FBDFF32DE2DF}" srcOrd="0" destOrd="0" presId="urn:microsoft.com/office/officeart/2005/8/layout/vList2"/>
    <dgm:cxn modelId="{FCA6225D-B062-4D0A-8962-B6393F4CB078}" type="presParOf" srcId="{62352E7B-313B-49A9-8BD0-85A6F99B56BC}" destId="{8CCE5BA8-9628-4B5F-8480-3035753AE133}" srcOrd="1" destOrd="0" presId="urn:microsoft.com/office/officeart/2005/8/layout/vList2"/>
    <dgm:cxn modelId="{DC3BAA82-CDFF-4925-9C92-9A24807E4F87}" type="presParOf" srcId="{62352E7B-313B-49A9-8BD0-85A6F99B56BC}" destId="{B3B46D02-0C85-4B3F-8285-9AF12139AF4F}" srcOrd="2" destOrd="0" presId="urn:microsoft.com/office/officeart/2005/8/layout/vList2"/>
    <dgm:cxn modelId="{5229084C-796B-48D9-B0E9-41D0360330A9}" type="presParOf" srcId="{62352E7B-313B-49A9-8BD0-85A6F99B56BC}" destId="{C5E27C43-8896-49ED-90ED-542A6C6A07C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C95B4E-61F8-437E-8F77-482F9AAD1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8E4F5-C35F-42CC-B43E-F22E889F4485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475EB050-6FBD-46E9-83E1-1B1493779100}" type="parTrans" cxnId="{8B021033-D3D2-47B7-9462-6DC67A4817AB}">
      <dgm:prSet/>
      <dgm:spPr/>
      <dgm:t>
        <a:bodyPr/>
        <a:lstStyle/>
        <a:p>
          <a:endParaRPr lang="ru-RU"/>
        </a:p>
      </dgm:t>
    </dgm:pt>
    <dgm:pt modelId="{7C076C6A-2667-4947-A494-4649C0F52C1D}" type="sibTrans" cxnId="{8B021033-D3D2-47B7-9462-6DC67A4817AB}">
      <dgm:prSet/>
      <dgm:spPr/>
      <dgm:t>
        <a:bodyPr/>
        <a:lstStyle/>
        <a:p>
          <a:endParaRPr lang="ru-RU"/>
        </a:p>
      </dgm:t>
    </dgm:pt>
    <dgm:pt modelId="{9001D50A-6694-4BD4-B012-D81BDE7FB85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Клинические протоколы по </a:t>
          </a:r>
          <a:r>
            <a:rPr lang="ru-RU" sz="2400" b="1" dirty="0" err="1" smtClean="0">
              <a:solidFill>
                <a:srgbClr val="004589"/>
              </a:solidFill>
            </a:rPr>
            <a:t>неонатологии</a:t>
          </a:r>
          <a:r>
            <a:rPr lang="ru-RU" sz="2400" b="1" dirty="0" smtClean="0">
              <a:solidFill>
                <a:srgbClr val="004589"/>
              </a:solidFill>
            </a:rPr>
            <a:t>-</a:t>
          </a:r>
          <a:endParaRPr lang="ru-RU" sz="2100" b="0" dirty="0">
            <a:solidFill>
              <a:srgbClr val="004589"/>
            </a:solidFill>
          </a:endParaRPr>
        </a:p>
      </dgm:t>
    </dgm:pt>
    <dgm:pt modelId="{A4223207-6A06-46F3-A3EB-86C4518055AE}" type="parTrans" cxnId="{3983A78C-A85F-4FB8-A85D-9A31A77717FD}">
      <dgm:prSet/>
      <dgm:spPr/>
      <dgm:t>
        <a:bodyPr/>
        <a:lstStyle/>
        <a:p>
          <a:endParaRPr lang="ru-RU"/>
        </a:p>
      </dgm:t>
    </dgm:pt>
    <dgm:pt modelId="{D485675B-4A13-4DED-935F-B7596F4EBACE}" type="sibTrans" cxnId="{3983A78C-A85F-4FB8-A85D-9A31A77717FD}">
      <dgm:prSet/>
      <dgm:spPr/>
      <dgm:t>
        <a:bodyPr/>
        <a:lstStyle/>
        <a:p>
          <a:endParaRPr lang="ru-RU"/>
        </a:p>
      </dgm:t>
    </dgm:pt>
    <dgm:pt modelId="{C716C161-BC1A-49EA-86AC-8CEAFFC78C39}">
      <dgm:prSet phldrT="[Текст]" custT="1"/>
      <dgm:spPr/>
      <dgm:t>
        <a:bodyPr/>
        <a:lstStyle/>
        <a:p>
          <a:endParaRPr lang="ru-RU" sz="2100" b="0" dirty="0">
            <a:solidFill>
              <a:srgbClr val="004589"/>
            </a:solidFill>
          </a:endParaRPr>
        </a:p>
      </dgm:t>
    </dgm:pt>
    <dgm:pt modelId="{B5E1AA43-7B4F-4FE9-BBF2-240A2274E4F0}" type="parTrans" cxnId="{563CF6E0-7078-4479-83AF-02D817FB385F}">
      <dgm:prSet/>
      <dgm:spPr/>
      <dgm:t>
        <a:bodyPr/>
        <a:lstStyle/>
        <a:p>
          <a:endParaRPr lang="ru-RU"/>
        </a:p>
      </dgm:t>
    </dgm:pt>
    <dgm:pt modelId="{11B3AACF-0CC4-4DD6-9D7C-6A2465C651E8}" type="sibTrans" cxnId="{563CF6E0-7078-4479-83AF-02D817FB385F}">
      <dgm:prSet/>
      <dgm:spPr/>
      <dgm:t>
        <a:bodyPr/>
        <a:lstStyle/>
        <a:p>
          <a:endParaRPr lang="ru-RU"/>
        </a:p>
      </dgm:t>
    </dgm:pt>
    <dgm:pt modelId="{6CC05516-B652-4608-A80D-484881027410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4589"/>
              </a:solidFill>
            </a:rPr>
            <a:t>Возраст беременной до 20 лет</a:t>
          </a:r>
          <a:endParaRPr lang="ru-RU" sz="2400" b="0" dirty="0">
            <a:solidFill>
              <a:srgbClr val="004589"/>
            </a:solidFill>
          </a:endParaRPr>
        </a:p>
      </dgm:t>
    </dgm:pt>
    <dgm:pt modelId="{570B7D52-5A41-4FCB-A20D-6AFAFDB7595D}" type="parTrans" cxnId="{355D9E10-093E-4CCF-96B8-DF71AFF8AEEE}">
      <dgm:prSet/>
      <dgm:spPr/>
      <dgm:t>
        <a:bodyPr/>
        <a:lstStyle/>
        <a:p>
          <a:endParaRPr lang="ru-RU"/>
        </a:p>
      </dgm:t>
    </dgm:pt>
    <dgm:pt modelId="{CB1B85E0-1452-4EFF-BF73-364905F009C0}" type="sibTrans" cxnId="{355D9E10-093E-4CCF-96B8-DF71AFF8AEEE}">
      <dgm:prSet/>
      <dgm:spPr/>
      <dgm:t>
        <a:bodyPr/>
        <a:lstStyle/>
        <a:p>
          <a:endParaRPr lang="ru-RU"/>
        </a:p>
      </dgm:t>
    </dgm:pt>
    <dgm:pt modelId="{F0B50DD9-F666-42C0-AC79-44D6E79E3E8A}">
      <dgm:prSet phldrT="[Текст]" custT="1"/>
      <dgm:spPr/>
      <dgm:t>
        <a:bodyPr/>
        <a:lstStyle/>
        <a:p>
          <a:endParaRPr lang="ru-RU" sz="2100" b="0" dirty="0">
            <a:solidFill>
              <a:srgbClr val="004589"/>
            </a:solidFill>
          </a:endParaRPr>
        </a:p>
      </dgm:t>
    </dgm:pt>
    <dgm:pt modelId="{D27B8941-4CA2-4DDE-83B5-E0ED6BF00AF4}" type="parTrans" cxnId="{F0BEB322-E521-48B0-BF82-F9F33F960841}">
      <dgm:prSet/>
      <dgm:spPr/>
      <dgm:t>
        <a:bodyPr/>
        <a:lstStyle/>
        <a:p>
          <a:endParaRPr lang="ru-RU"/>
        </a:p>
      </dgm:t>
    </dgm:pt>
    <dgm:pt modelId="{55885CF9-59BE-4636-8CF5-3BD604F64398}" type="sibTrans" cxnId="{F0BEB322-E521-48B0-BF82-F9F33F960841}">
      <dgm:prSet/>
      <dgm:spPr/>
      <dgm:t>
        <a:bodyPr/>
        <a:lstStyle/>
        <a:p>
          <a:endParaRPr lang="ru-RU"/>
        </a:p>
      </dgm:t>
    </dgm:pt>
    <dgm:pt modelId="{0851CDCB-98B8-482F-A799-8B3819D24C6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 обследованию подлежат беременные и новорожденные по показаниям:</a:t>
          </a:r>
          <a:endParaRPr lang="ru-RU" sz="2100" b="0" dirty="0">
            <a:solidFill>
              <a:srgbClr val="004589"/>
            </a:solidFill>
          </a:endParaRPr>
        </a:p>
      </dgm:t>
    </dgm:pt>
    <dgm:pt modelId="{3D3EC659-49AC-4DC8-A412-6B1840042919}" type="parTrans" cxnId="{84267C96-37D6-4FAD-8A54-111F0B141181}">
      <dgm:prSet/>
      <dgm:spPr/>
      <dgm:t>
        <a:bodyPr/>
        <a:lstStyle/>
        <a:p>
          <a:endParaRPr lang="ru-RU"/>
        </a:p>
      </dgm:t>
    </dgm:pt>
    <dgm:pt modelId="{B386E30A-E579-48D6-A5C0-5769E6D7B8F1}" type="sibTrans" cxnId="{84267C96-37D6-4FAD-8A54-111F0B141181}">
      <dgm:prSet/>
      <dgm:spPr/>
      <dgm:t>
        <a:bodyPr/>
        <a:lstStyle/>
        <a:p>
          <a:endParaRPr lang="ru-RU"/>
        </a:p>
      </dgm:t>
    </dgm:pt>
    <dgm:pt modelId="{F113B5C4-8FCA-49A5-A0C5-812C16FC04F6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4589"/>
              </a:solidFill>
            </a:rPr>
            <a:t>Беременные, работающие в детских садах, школах или имеющих детей, посещающих эти учреждения</a:t>
          </a:r>
          <a:endParaRPr lang="ru-RU" sz="2400" b="0" dirty="0">
            <a:solidFill>
              <a:srgbClr val="004589"/>
            </a:solidFill>
          </a:endParaRPr>
        </a:p>
      </dgm:t>
    </dgm:pt>
    <dgm:pt modelId="{83A735E6-0160-43DA-80EE-48F607349EA9}" type="parTrans" cxnId="{944D3412-55AC-4BAD-B513-FF7F566E6343}">
      <dgm:prSet/>
      <dgm:spPr/>
      <dgm:t>
        <a:bodyPr/>
        <a:lstStyle/>
        <a:p>
          <a:endParaRPr lang="ru-RU"/>
        </a:p>
      </dgm:t>
    </dgm:pt>
    <dgm:pt modelId="{08159DBC-0A19-41E3-8C99-48FA44DD87E0}" type="sibTrans" cxnId="{944D3412-55AC-4BAD-B513-FF7F566E6343}">
      <dgm:prSet/>
      <dgm:spPr/>
      <dgm:t>
        <a:bodyPr/>
        <a:lstStyle/>
        <a:p>
          <a:endParaRPr lang="ru-RU"/>
        </a:p>
      </dgm:t>
    </dgm:pt>
    <dgm:pt modelId="{4AC7FFE7-CC16-4ABB-9596-9D5C2B147945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4589"/>
              </a:solidFill>
            </a:rPr>
            <a:t>Беременные при наличии в крови </a:t>
          </a:r>
          <a:r>
            <a:rPr lang="ru-RU" sz="2400" b="0" dirty="0" err="1" smtClean="0">
              <a:solidFill>
                <a:srgbClr val="004589"/>
              </a:solidFill>
            </a:rPr>
            <a:t>атипичных</a:t>
          </a:r>
          <a:r>
            <a:rPr lang="ru-RU" sz="2400" b="0" dirty="0" smtClean="0">
              <a:solidFill>
                <a:srgbClr val="004589"/>
              </a:solidFill>
            </a:rPr>
            <a:t> </a:t>
          </a:r>
          <a:r>
            <a:rPr lang="ru-RU" sz="2400" b="0" dirty="0" err="1" smtClean="0">
              <a:solidFill>
                <a:srgbClr val="004589"/>
              </a:solidFill>
            </a:rPr>
            <a:t>мононуклеаров</a:t>
          </a:r>
          <a:endParaRPr lang="ru-RU" sz="2400" b="0" dirty="0">
            <a:solidFill>
              <a:srgbClr val="004589"/>
            </a:solidFill>
          </a:endParaRPr>
        </a:p>
      </dgm:t>
    </dgm:pt>
    <dgm:pt modelId="{78A7C8E6-C201-4CFC-A99A-E51282C32E3A}" type="parTrans" cxnId="{AAC195EF-181D-45F5-9D14-C6F2D84FCC4C}">
      <dgm:prSet/>
      <dgm:spPr/>
      <dgm:t>
        <a:bodyPr/>
        <a:lstStyle/>
        <a:p>
          <a:endParaRPr lang="ru-RU"/>
        </a:p>
      </dgm:t>
    </dgm:pt>
    <dgm:pt modelId="{CDB16C27-90BA-41DC-B40B-C3B910459E54}" type="sibTrans" cxnId="{AAC195EF-181D-45F5-9D14-C6F2D84FCC4C}">
      <dgm:prSet/>
      <dgm:spPr/>
      <dgm:t>
        <a:bodyPr/>
        <a:lstStyle/>
        <a:p>
          <a:endParaRPr lang="ru-RU"/>
        </a:p>
      </dgm:t>
    </dgm:pt>
    <dgm:pt modelId="{FEA87FA2-794A-441B-97D7-989B7B647458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4589"/>
              </a:solidFill>
            </a:rPr>
            <a:t>При выявлении по УЗИ во время беременности ЗВУР, </a:t>
          </a:r>
          <a:r>
            <a:rPr lang="ru-RU" sz="2400" b="0" dirty="0" err="1" smtClean="0">
              <a:solidFill>
                <a:srgbClr val="004589"/>
              </a:solidFill>
            </a:rPr>
            <a:t>вентрикуломегалии</a:t>
          </a:r>
          <a:r>
            <a:rPr lang="ru-RU" sz="2400" b="0" dirty="0" smtClean="0">
              <a:solidFill>
                <a:srgbClr val="004589"/>
              </a:solidFill>
            </a:rPr>
            <a:t>, микроцефалии, мало- и многоводия, </a:t>
          </a:r>
          <a:r>
            <a:rPr lang="ru-RU" sz="2400" b="0" dirty="0" err="1" smtClean="0">
              <a:solidFill>
                <a:srgbClr val="004589"/>
              </a:solidFill>
            </a:rPr>
            <a:t>гиперэхогенности</a:t>
          </a:r>
          <a:r>
            <a:rPr lang="ru-RU" sz="2400" b="0" dirty="0" smtClean="0">
              <a:solidFill>
                <a:srgbClr val="004589"/>
              </a:solidFill>
            </a:rPr>
            <a:t> кишечника плода, </a:t>
          </a:r>
          <a:r>
            <a:rPr lang="ru-RU" sz="2400" b="0" dirty="0" err="1" smtClean="0">
              <a:solidFill>
                <a:srgbClr val="004589"/>
              </a:solidFill>
            </a:rPr>
            <a:t>кальцификатов</a:t>
          </a:r>
          <a:r>
            <a:rPr lang="ru-RU" sz="2400" b="0" dirty="0" smtClean="0">
              <a:solidFill>
                <a:srgbClr val="004589"/>
              </a:solidFill>
            </a:rPr>
            <a:t> печени, внутричерепных </a:t>
          </a:r>
          <a:r>
            <a:rPr lang="ru-RU" sz="2400" b="0" dirty="0" err="1" smtClean="0">
              <a:solidFill>
                <a:srgbClr val="004589"/>
              </a:solidFill>
            </a:rPr>
            <a:t>кальцификатов</a:t>
          </a:r>
          <a:endParaRPr lang="ru-RU" sz="2400" b="0" dirty="0">
            <a:solidFill>
              <a:srgbClr val="004589"/>
            </a:solidFill>
          </a:endParaRPr>
        </a:p>
      </dgm:t>
    </dgm:pt>
    <dgm:pt modelId="{F7182769-5D0E-4E12-AC5A-B2AE1428D706}" type="parTrans" cxnId="{7B3F675B-E6F1-4E4A-B1FC-EE418E17E31E}">
      <dgm:prSet/>
      <dgm:spPr/>
      <dgm:t>
        <a:bodyPr/>
        <a:lstStyle/>
        <a:p>
          <a:endParaRPr lang="ru-RU"/>
        </a:p>
      </dgm:t>
    </dgm:pt>
    <dgm:pt modelId="{58C4120C-1AD0-4E15-9349-4867B79A44DA}" type="sibTrans" cxnId="{7B3F675B-E6F1-4E4A-B1FC-EE418E17E31E}">
      <dgm:prSet/>
      <dgm:spPr/>
      <dgm:t>
        <a:bodyPr/>
        <a:lstStyle/>
        <a:p>
          <a:endParaRPr lang="ru-RU"/>
        </a:p>
      </dgm:t>
    </dgm:pt>
    <dgm:pt modelId="{62352E7B-313B-49A9-8BD0-85A6F99B56BC}" type="pres">
      <dgm:prSet presAssocID="{3FC95B4E-61F8-437E-8F77-482F9AAD1D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DDC8F-2617-498C-A567-FBDFF32DE2DF}" type="pres">
      <dgm:prSet presAssocID="{6048E4F5-C35F-42CC-B43E-F22E889F44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E5BA8-9628-4B5F-8480-3035753AE133}" type="pres">
      <dgm:prSet presAssocID="{6048E4F5-C35F-42CC-B43E-F22E889F4485}" presName="childText" presStyleLbl="revTx" presStyleIdx="0" presStyleCnt="1" custScaleY="24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3F675B-E6F1-4E4A-B1FC-EE418E17E31E}" srcId="{6048E4F5-C35F-42CC-B43E-F22E889F4485}" destId="{FEA87FA2-794A-441B-97D7-989B7B647458}" srcOrd="6" destOrd="0" parTransId="{F7182769-5D0E-4E12-AC5A-B2AE1428D706}" sibTransId="{58C4120C-1AD0-4E15-9349-4867B79A44DA}"/>
    <dgm:cxn modelId="{7008F5D0-3C5D-4EDA-9A67-8CF17AD69C47}" type="presOf" srcId="{F0B50DD9-F666-42C0-AC79-44D6E79E3E8A}" destId="{8CCE5BA8-9628-4B5F-8480-3035753AE133}" srcOrd="0" destOrd="7" presId="urn:microsoft.com/office/officeart/2005/8/layout/vList2"/>
    <dgm:cxn modelId="{84267C96-37D6-4FAD-8A54-111F0B141181}" srcId="{6048E4F5-C35F-42CC-B43E-F22E889F4485}" destId="{0851CDCB-98B8-482F-A799-8B3819D24C65}" srcOrd="2" destOrd="0" parTransId="{3D3EC659-49AC-4DC8-A412-6B1840042919}" sibTransId="{B386E30A-E579-48D6-A5C0-5769E6D7B8F1}"/>
    <dgm:cxn modelId="{CA4CAB86-D482-4B86-9DF7-2CB26F6A479C}" type="presOf" srcId="{3FC95B4E-61F8-437E-8F77-482F9AAD1DAF}" destId="{62352E7B-313B-49A9-8BD0-85A6F99B56BC}" srcOrd="0" destOrd="0" presId="urn:microsoft.com/office/officeart/2005/8/layout/vList2"/>
    <dgm:cxn modelId="{045A3CE1-2297-4FAB-BE85-CB67543CDB02}" type="presOf" srcId="{6048E4F5-C35F-42CC-B43E-F22E889F4485}" destId="{B05DDC8F-2617-498C-A567-FBDFF32DE2DF}" srcOrd="0" destOrd="0" presId="urn:microsoft.com/office/officeart/2005/8/layout/vList2"/>
    <dgm:cxn modelId="{7C03A371-D29A-41DB-B25C-C15BEBF7F714}" type="presOf" srcId="{0851CDCB-98B8-482F-A799-8B3819D24C65}" destId="{8CCE5BA8-9628-4B5F-8480-3035753AE133}" srcOrd="0" destOrd="2" presId="urn:microsoft.com/office/officeart/2005/8/layout/vList2"/>
    <dgm:cxn modelId="{AAC195EF-181D-45F5-9D14-C6F2D84FCC4C}" srcId="{6048E4F5-C35F-42CC-B43E-F22E889F4485}" destId="{4AC7FFE7-CC16-4ABB-9596-9D5C2B147945}" srcOrd="5" destOrd="0" parTransId="{78A7C8E6-C201-4CFC-A99A-E51282C32E3A}" sibTransId="{CDB16C27-90BA-41DC-B40B-C3B910459E54}"/>
    <dgm:cxn modelId="{8B021033-D3D2-47B7-9462-6DC67A4817AB}" srcId="{3FC95B4E-61F8-437E-8F77-482F9AAD1DAF}" destId="{6048E4F5-C35F-42CC-B43E-F22E889F4485}" srcOrd="0" destOrd="0" parTransId="{475EB050-6FBD-46E9-83E1-1B1493779100}" sibTransId="{7C076C6A-2667-4947-A494-4649C0F52C1D}"/>
    <dgm:cxn modelId="{563CF6E0-7078-4479-83AF-02D817FB385F}" srcId="{6048E4F5-C35F-42CC-B43E-F22E889F4485}" destId="{C716C161-BC1A-49EA-86AC-8CEAFFC78C39}" srcOrd="0" destOrd="0" parTransId="{B5E1AA43-7B4F-4FE9-BBF2-240A2274E4F0}" sibTransId="{11B3AACF-0CC4-4DD6-9D7C-6A2465C651E8}"/>
    <dgm:cxn modelId="{B05F0615-2D78-4EAE-A233-90CF132BE365}" type="presOf" srcId="{FEA87FA2-794A-441B-97D7-989B7B647458}" destId="{8CCE5BA8-9628-4B5F-8480-3035753AE133}" srcOrd="0" destOrd="6" presId="urn:microsoft.com/office/officeart/2005/8/layout/vList2"/>
    <dgm:cxn modelId="{235116C5-9AB1-4E47-9A50-4ABF12EE84B0}" type="presOf" srcId="{C716C161-BC1A-49EA-86AC-8CEAFFC78C39}" destId="{8CCE5BA8-9628-4B5F-8480-3035753AE133}" srcOrd="0" destOrd="0" presId="urn:microsoft.com/office/officeart/2005/8/layout/vList2"/>
    <dgm:cxn modelId="{355D9E10-093E-4CCF-96B8-DF71AFF8AEEE}" srcId="{6048E4F5-C35F-42CC-B43E-F22E889F4485}" destId="{6CC05516-B652-4608-A80D-484881027410}" srcOrd="3" destOrd="0" parTransId="{570B7D52-5A41-4FCB-A20D-6AFAFDB7595D}" sibTransId="{CB1B85E0-1452-4EFF-BF73-364905F009C0}"/>
    <dgm:cxn modelId="{F0BEB322-E521-48B0-BF82-F9F33F960841}" srcId="{6048E4F5-C35F-42CC-B43E-F22E889F4485}" destId="{F0B50DD9-F666-42C0-AC79-44D6E79E3E8A}" srcOrd="7" destOrd="0" parTransId="{D27B8941-4CA2-4DDE-83B5-E0ED6BF00AF4}" sibTransId="{55885CF9-59BE-4636-8CF5-3BD604F64398}"/>
    <dgm:cxn modelId="{944D3412-55AC-4BAD-B513-FF7F566E6343}" srcId="{6048E4F5-C35F-42CC-B43E-F22E889F4485}" destId="{F113B5C4-8FCA-49A5-A0C5-812C16FC04F6}" srcOrd="4" destOrd="0" parTransId="{83A735E6-0160-43DA-80EE-48F607349EA9}" sibTransId="{08159DBC-0A19-41E3-8C99-48FA44DD87E0}"/>
    <dgm:cxn modelId="{72F4C80F-2F91-433C-A210-1BB2C16082B4}" type="presOf" srcId="{6CC05516-B652-4608-A80D-484881027410}" destId="{8CCE5BA8-9628-4B5F-8480-3035753AE133}" srcOrd="0" destOrd="3" presId="urn:microsoft.com/office/officeart/2005/8/layout/vList2"/>
    <dgm:cxn modelId="{903F273D-DE46-4A7F-847B-CE96865C24BD}" type="presOf" srcId="{9001D50A-6694-4BD4-B012-D81BDE7FB855}" destId="{8CCE5BA8-9628-4B5F-8480-3035753AE133}" srcOrd="0" destOrd="1" presId="urn:microsoft.com/office/officeart/2005/8/layout/vList2"/>
    <dgm:cxn modelId="{C25EC388-46BC-4411-A926-430534D15298}" type="presOf" srcId="{4AC7FFE7-CC16-4ABB-9596-9D5C2B147945}" destId="{8CCE5BA8-9628-4B5F-8480-3035753AE133}" srcOrd="0" destOrd="5" presId="urn:microsoft.com/office/officeart/2005/8/layout/vList2"/>
    <dgm:cxn modelId="{3983A78C-A85F-4FB8-A85D-9A31A77717FD}" srcId="{6048E4F5-C35F-42CC-B43E-F22E889F4485}" destId="{9001D50A-6694-4BD4-B012-D81BDE7FB855}" srcOrd="1" destOrd="0" parTransId="{A4223207-6A06-46F3-A3EB-86C4518055AE}" sibTransId="{D485675B-4A13-4DED-935F-B7596F4EBACE}"/>
    <dgm:cxn modelId="{E7A22664-3273-42F0-A274-947FECE50FE7}" type="presOf" srcId="{F113B5C4-8FCA-49A5-A0C5-812C16FC04F6}" destId="{8CCE5BA8-9628-4B5F-8480-3035753AE133}" srcOrd="0" destOrd="4" presId="urn:microsoft.com/office/officeart/2005/8/layout/vList2"/>
    <dgm:cxn modelId="{6DCD4E10-1052-4FC2-B19B-E03A293F8193}" type="presParOf" srcId="{62352E7B-313B-49A9-8BD0-85A6F99B56BC}" destId="{B05DDC8F-2617-498C-A567-FBDFF32DE2DF}" srcOrd="0" destOrd="0" presId="urn:microsoft.com/office/officeart/2005/8/layout/vList2"/>
    <dgm:cxn modelId="{4335FE75-FFD6-4789-8763-4B3A74EC9AA3}" type="presParOf" srcId="{62352E7B-313B-49A9-8BD0-85A6F99B56BC}" destId="{8CCE5BA8-9628-4B5F-8480-3035753AE13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1918E2-B840-4935-9B39-3D377A9E12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2308A-10DF-4E0D-9D77-70D377DE165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Характеристика матерей</a:t>
          </a:r>
          <a:r>
            <a:rPr lang="ru-RU" sz="2000" b="1" dirty="0" smtClean="0">
              <a:solidFill>
                <a:srgbClr val="004589"/>
              </a:solidFill>
            </a:rPr>
            <a:t>: </a:t>
          </a:r>
          <a:endParaRPr lang="ru-RU" sz="2000" b="1" dirty="0">
            <a:solidFill>
              <a:srgbClr val="004589"/>
            </a:solidFill>
          </a:endParaRPr>
        </a:p>
      </dgm:t>
    </dgm:pt>
    <dgm:pt modelId="{1BD58FC5-B136-4AEF-BAE7-9E9633E0657D}" type="parTrans" cxnId="{5F740B22-D4F4-4563-B593-21EB8E54B63E}">
      <dgm:prSet/>
      <dgm:spPr/>
      <dgm:t>
        <a:bodyPr/>
        <a:lstStyle/>
        <a:p>
          <a:endParaRPr lang="ru-RU"/>
        </a:p>
      </dgm:t>
    </dgm:pt>
    <dgm:pt modelId="{2BC80333-6C80-4447-89C4-3D2FFBA3F0DB}" type="sibTrans" cxnId="{5F740B22-D4F4-4563-B593-21EB8E54B63E}">
      <dgm:prSet/>
      <dgm:spPr/>
      <dgm:t>
        <a:bodyPr/>
        <a:lstStyle/>
        <a:p>
          <a:endParaRPr lang="ru-RU"/>
        </a:p>
      </dgm:t>
    </dgm:pt>
    <dgm:pt modelId="{38B92FAB-E76D-4369-AC9D-2D25194BEF4A}">
      <dgm:prSet phldrT="[Текст]" custT="1"/>
      <dgm:spPr/>
      <dgm:t>
        <a:bodyPr/>
        <a:lstStyle/>
        <a:p>
          <a:r>
            <a:rPr lang="ru-RU" sz="2400" dirty="0" smtClean="0"/>
            <a:t>Профессиональная</a:t>
          </a:r>
          <a:r>
            <a:rPr lang="ru-RU" sz="2400" baseline="0" dirty="0" smtClean="0"/>
            <a:t> «вредность» - работа в детском коллективе – 3 </a:t>
          </a:r>
          <a:r>
            <a:rPr lang="ru-RU" sz="2400" baseline="0" dirty="0" err="1" smtClean="0"/>
            <a:t>матерей-медицинские</a:t>
          </a:r>
          <a:r>
            <a:rPr lang="ru-RU" sz="2400" baseline="0" dirty="0" smtClean="0"/>
            <a:t> работники</a:t>
          </a:r>
          <a:endParaRPr lang="ru-RU" sz="2400" dirty="0"/>
        </a:p>
      </dgm:t>
    </dgm:pt>
    <dgm:pt modelId="{EAD2B92E-080E-4E9D-9A6A-06FC84E63EA9}" type="parTrans" cxnId="{F94D0949-DEBB-428B-9D4B-4A4D869AA995}">
      <dgm:prSet/>
      <dgm:spPr/>
      <dgm:t>
        <a:bodyPr/>
        <a:lstStyle/>
        <a:p>
          <a:endParaRPr lang="ru-RU"/>
        </a:p>
      </dgm:t>
    </dgm:pt>
    <dgm:pt modelId="{3796D453-E521-44A7-9D55-F418904B32C6}" type="sibTrans" cxnId="{F94D0949-DEBB-428B-9D4B-4A4D869AA995}">
      <dgm:prSet/>
      <dgm:spPr/>
      <dgm:t>
        <a:bodyPr/>
        <a:lstStyle/>
        <a:p>
          <a:endParaRPr lang="ru-RU"/>
        </a:p>
      </dgm:t>
    </dgm:pt>
    <dgm:pt modelId="{04275302-A208-4417-85B0-D232D3BD6A6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Обследование на ЦМВ во время беременности</a:t>
          </a:r>
          <a:endParaRPr lang="ru-RU" sz="2400" b="1" dirty="0">
            <a:solidFill>
              <a:srgbClr val="004589"/>
            </a:solidFill>
          </a:endParaRPr>
        </a:p>
      </dgm:t>
    </dgm:pt>
    <dgm:pt modelId="{3C6E0EA5-1DD5-44DA-91BE-7AC89CD47B02}" type="parTrans" cxnId="{8AB9EDA2-BF51-408D-A376-0472BE32E1FB}">
      <dgm:prSet/>
      <dgm:spPr/>
      <dgm:t>
        <a:bodyPr/>
        <a:lstStyle/>
        <a:p>
          <a:endParaRPr lang="ru-RU"/>
        </a:p>
      </dgm:t>
    </dgm:pt>
    <dgm:pt modelId="{72B2ABB7-5CBC-4810-94F2-01CC579D0E43}" type="sibTrans" cxnId="{8AB9EDA2-BF51-408D-A376-0472BE32E1FB}">
      <dgm:prSet/>
      <dgm:spPr/>
      <dgm:t>
        <a:bodyPr/>
        <a:lstStyle/>
        <a:p>
          <a:endParaRPr lang="ru-RU"/>
        </a:p>
      </dgm:t>
    </dgm:pt>
    <dgm:pt modelId="{4BC8A5D6-53E0-42DE-9D5D-25F42DF05858}">
      <dgm:prSet phldrT="[Текст]" custT="1"/>
      <dgm:spPr/>
      <dgm:t>
        <a:bodyPr/>
        <a:lstStyle/>
        <a:p>
          <a:r>
            <a:rPr lang="ru-RU" sz="2400" dirty="0" smtClean="0"/>
            <a:t>Проведено 5 женщинам! (выявлены </a:t>
          </a:r>
          <a:r>
            <a:rPr lang="en-US" sz="2400" dirty="0" smtClean="0"/>
            <a:t>IG G</a:t>
          </a:r>
          <a:r>
            <a:rPr lang="ru-RU" sz="2400" dirty="0" smtClean="0"/>
            <a:t>) </a:t>
          </a:r>
          <a:endParaRPr lang="ru-RU" sz="2400" dirty="0"/>
        </a:p>
      </dgm:t>
    </dgm:pt>
    <dgm:pt modelId="{489B50DB-0513-4CF8-8EF5-3247E9787B1D}" type="parTrans" cxnId="{EFDC13A9-C87B-48F0-BBEB-247B6A19C0A3}">
      <dgm:prSet/>
      <dgm:spPr/>
      <dgm:t>
        <a:bodyPr/>
        <a:lstStyle/>
        <a:p>
          <a:endParaRPr lang="ru-RU"/>
        </a:p>
      </dgm:t>
    </dgm:pt>
    <dgm:pt modelId="{BA49F596-C770-40DB-8974-74D9F1174812}" type="sibTrans" cxnId="{EFDC13A9-C87B-48F0-BBEB-247B6A19C0A3}">
      <dgm:prSet/>
      <dgm:spPr/>
      <dgm:t>
        <a:bodyPr/>
        <a:lstStyle/>
        <a:p>
          <a:endParaRPr lang="ru-RU"/>
        </a:p>
      </dgm:t>
    </dgm:pt>
    <dgm:pt modelId="{C70708F7-684C-4650-9A1A-26FB013ABF09}">
      <dgm:prSet phldrT="[Текст]" custT="1"/>
      <dgm:spPr/>
      <dgm:t>
        <a:bodyPr/>
        <a:lstStyle/>
        <a:p>
          <a:r>
            <a:rPr lang="ru-RU" sz="2400" dirty="0" smtClean="0"/>
            <a:t>В справках из роддомов не указывается профессия матери</a:t>
          </a:r>
          <a:endParaRPr lang="ru-RU" sz="2400" dirty="0"/>
        </a:p>
      </dgm:t>
    </dgm:pt>
    <dgm:pt modelId="{6EF64503-4D99-490D-95BB-0AEE5847D0E3}" type="parTrans" cxnId="{2D90D1F6-1253-443C-8F6D-628B55010F70}">
      <dgm:prSet/>
      <dgm:spPr/>
      <dgm:t>
        <a:bodyPr/>
        <a:lstStyle/>
        <a:p>
          <a:endParaRPr lang="ru-RU"/>
        </a:p>
      </dgm:t>
    </dgm:pt>
    <dgm:pt modelId="{9A5E825C-F4EB-4E9B-87FD-BACCEFB85F77}" type="sibTrans" cxnId="{2D90D1F6-1253-443C-8F6D-628B55010F70}">
      <dgm:prSet/>
      <dgm:spPr/>
      <dgm:t>
        <a:bodyPr/>
        <a:lstStyle/>
        <a:p>
          <a:endParaRPr lang="ru-RU"/>
        </a:p>
      </dgm:t>
    </dgm:pt>
    <dgm:pt modelId="{6BC82AB2-55AA-4862-928A-3ABF54D8D747}" type="pres">
      <dgm:prSet presAssocID="{621918E2-B840-4935-9B39-3D377A9E12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35C5D-6929-44F7-85A6-4F117DC3321F}" type="pres">
      <dgm:prSet presAssocID="{5D92308A-10DF-4E0D-9D77-70D377DE165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F1619-D50D-4741-ACB4-BB555818D0D5}" type="pres">
      <dgm:prSet presAssocID="{5D92308A-10DF-4E0D-9D77-70D377DE165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09C92-6FC5-476F-88DC-D3E8972E5E1B}" type="pres">
      <dgm:prSet presAssocID="{04275302-A208-4417-85B0-D232D3BD6A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317E5-5EBF-49FC-870A-C263B989F5A1}" type="pres">
      <dgm:prSet presAssocID="{04275302-A208-4417-85B0-D232D3BD6A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937F82-BC4F-4554-BA5F-C29A4E970A85}" type="presOf" srcId="{C70708F7-684C-4650-9A1A-26FB013ABF09}" destId="{F88F1619-D50D-4741-ACB4-BB555818D0D5}" srcOrd="0" destOrd="1" presId="urn:microsoft.com/office/officeart/2005/8/layout/vList2"/>
    <dgm:cxn modelId="{2D90D1F6-1253-443C-8F6D-628B55010F70}" srcId="{5D92308A-10DF-4E0D-9D77-70D377DE1651}" destId="{C70708F7-684C-4650-9A1A-26FB013ABF09}" srcOrd="1" destOrd="0" parTransId="{6EF64503-4D99-490D-95BB-0AEE5847D0E3}" sibTransId="{9A5E825C-F4EB-4E9B-87FD-BACCEFB85F77}"/>
    <dgm:cxn modelId="{9118A404-6C43-4CE8-9D58-1A75FBBA7955}" type="presOf" srcId="{5D92308A-10DF-4E0D-9D77-70D377DE1651}" destId="{54F35C5D-6929-44F7-85A6-4F117DC3321F}" srcOrd="0" destOrd="0" presId="urn:microsoft.com/office/officeart/2005/8/layout/vList2"/>
    <dgm:cxn modelId="{8AB9EDA2-BF51-408D-A376-0472BE32E1FB}" srcId="{621918E2-B840-4935-9B39-3D377A9E126C}" destId="{04275302-A208-4417-85B0-D232D3BD6A67}" srcOrd="1" destOrd="0" parTransId="{3C6E0EA5-1DD5-44DA-91BE-7AC89CD47B02}" sibTransId="{72B2ABB7-5CBC-4810-94F2-01CC579D0E43}"/>
    <dgm:cxn modelId="{4943042D-11F8-4A23-9D75-ACC01F436C48}" type="presOf" srcId="{4BC8A5D6-53E0-42DE-9D5D-25F42DF05858}" destId="{D28317E5-5EBF-49FC-870A-C263B989F5A1}" srcOrd="0" destOrd="0" presId="urn:microsoft.com/office/officeart/2005/8/layout/vList2"/>
    <dgm:cxn modelId="{EFDC13A9-C87B-48F0-BBEB-247B6A19C0A3}" srcId="{04275302-A208-4417-85B0-D232D3BD6A67}" destId="{4BC8A5D6-53E0-42DE-9D5D-25F42DF05858}" srcOrd="0" destOrd="0" parTransId="{489B50DB-0513-4CF8-8EF5-3247E9787B1D}" sibTransId="{BA49F596-C770-40DB-8974-74D9F1174812}"/>
    <dgm:cxn modelId="{E40ABCDD-CD54-474A-8C9F-C3122691A230}" type="presOf" srcId="{621918E2-B840-4935-9B39-3D377A9E126C}" destId="{6BC82AB2-55AA-4862-928A-3ABF54D8D747}" srcOrd="0" destOrd="0" presId="urn:microsoft.com/office/officeart/2005/8/layout/vList2"/>
    <dgm:cxn modelId="{F94D0949-DEBB-428B-9D4B-4A4D869AA995}" srcId="{5D92308A-10DF-4E0D-9D77-70D377DE1651}" destId="{38B92FAB-E76D-4369-AC9D-2D25194BEF4A}" srcOrd="0" destOrd="0" parTransId="{EAD2B92E-080E-4E9D-9A6A-06FC84E63EA9}" sibTransId="{3796D453-E521-44A7-9D55-F418904B32C6}"/>
    <dgm:cxn modelId="{7E3D389A-433D-4B5A-9DF5-AFC64A09A252}" type="presOf" srcId="{38B92FAB-E76D-4369-AC9D-2D25194BEF4A}" destId="{F88F1619-D50D-4741-ACB4-BB555818D0D5}" srcOrd="0" destOrd="0" presId="urn:microsoft.com/office/officeart/2005/8/layout/vList2"/>
    <dgm:cxn modelId="{5F740B22-D4F4-4563-B593-21EB8E54B63E}" srcId="{621918E2-B840-4935-9B39-3D377A9E126C}" destId="{5D92308A-10DF-4E0D-9D77-70D377DE1651}" srcOrd="0" destOrd="0" parTransId="{1BD58FC5-B136-4AEF-BAE7-9E9633E0657D}" sibTransId="{2BC80333-6C80-4447-89C4-3D2FFBA3F0DB}"/>
    <dgm:cxn modelId="{A66ADAD3-811D-448F-A41B-52E2F29E053A}" type="presOf" srcId="{04275302-A208-4417-85B0-D232D3BD6A67}" destId="{9A709C92-6FC5-476F-88DC-D3E8972E5E1B}" srcOrd="0" destOrd="0" presId="urn:microsoft.com/office/officeart/2005/8/layout/vList2"/>
    <dgm:cxn modelId="{1405F033-41DA-4737-A2C2-5F4F43E6FF04}" type="presParOf" srcId="{6BC82AB2-55AA-4862-928A-3ABF54D8D747}" destId="{54F35C5D-6929-44F7-85A6-4F117DC3321F}" srcOrd="0" destOrd="0" presId="urn:microsoft.com/office/officeart/2005/8/layout/vList2"/>
    <dgm:cxn modelId="{2A760D98-4305-42CC-B798-85D0FDBB33C3}" type="presParOf" srcId="{6BC82AB2-55AA-4862-928A-3ABF54D8D747}" destId="{F88F1619-D50D-4741-ACB4-BB555818D0D5}" srcOrd="1" destOrd="0" presId="urn:microsoft.com/office/officeart/2005/8/layout/vList2"/>
    <dgm:cxn modelId="{E732A88F-6B79-48ED-B9E6-76CED3E43896}" type="presParOf" srcId="{6BC82AB2-55AA-4862-928A-3ABF54D8D747}" destId="{9A709C92-6FC5-476F-88DC-D3E8972E5E1B}" srcOrd="2" destOrd="0" presId="urn:microsoft.com/office/officeart/2005/8/layout/vList2"/>
    <dgm:cxn modelId="{576A8E3C-FF16-4599-BCE3-3D083F84466D}" type="presParOf" srcId="{6BC82AB2-55AA-4862-928A-3ABF54D8D747}" destId="{D28317E5-5EBF-49FC-870A-C263B989F5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F82750-D29A-4722-8B9A-B32A3ABFDE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0F1D87-CECA-4D7C-AB5C-DD78F0BA5B41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-До 1 месяца жизни (9 дж-28 </a:t>
          </a:r>
          <a:r>
            <a:rPr lang="ru-RU" sz="2400" b="1" dirty="0" err="1" smtClean="0">
              <a:solidFill>
                <a:srgbClr val="004589"/>
              </a:solidFill>
            </a:rPr>
            <a:t>дж</a:t>
          </a:r>
          <a:r>
            <a:rPr lang="ru-RU" sz="2400" b="1" dirty="0" smtClean="0">
              <a:solidFill>
                <a:srgbClr val="004589"/>
              </a:solidFill>
            </a:rPr>
            <a:t>)- 18 детей (42%)</a:t>
          </a:r>
        </a:p>
        <a:p>
          <a:endParaRPr lang="ru-RU" sz="2400" b="1" dirty="0" smtClean="0">
            <a:solidFill>
              <a:srgbClr val="004589"/>
            </a:solidFill>
          </a:endParaRPr>
        </a:p>
        <a:p>
          <a:r>
            <a:rPr lang="ru-RU" sz="2400" b="1" dirty="0" smtClean="0">
              <a:solidFill>
                <a:srgbClr val="004589"/>
              </a:solidFill>
            </a:rPr>
            <a:t>-После 1-го месяца ж- 17 детей (40%)</a:t>
          </a:r>
          <a:endParaRPr lang="ru-RU" sz="2400" b="1" dirty="0">
            <a:solidFill>
              <a:srgbClr val="004589"/>
            </a:solidFill>
          </a:endParaRPr>
        </a:p>
      </dgm:t>
    </dgm:pt>
    <dgm:pt modelId="{A1C65B1F-A177-43D5-BFE4-84C5762CDBF7}" type="parTrans" cxnId="{B5E3A2AB-5154-40E4-9EFD-E5AABFA8F80A}">
      <dgm:prSet/>
      <dgm:spPr/>
      <dgm:t>
        <a:bodyPr/>
        <a:lstStyle/>
        <a:p>
          <a:endParaRPr lang="ru-RU"/>
        </a:p>
      </dgm:t>
    </dgm:pt>
    <dgm:pt modelId="{62696B09-0EF6-4837-B999-195739F8244C}" type="sibTrans" cxnId="{B5E3A2AB-5154-40E4-9EFD-E5AABFA8F80A}">
      <dgm:prSet/>
      <dgm:spPr/>
      <dgm:t>
        <a:bodyPr/>
        <a:lstStyle/>
        <a:p>
          <a:endParaRPr lang="ru-RU"/>
        </a:p>
      </dgm:t>
    </dgm:pt>
    <dgm:pt modelId="{CDD5172D-4C49-4523-A429-3B048D5929E1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-После 2-го месяца жизни- 8 детей (19%)</a:t>
          </a:r>
          <a:endParaRPr lang="ru-RU" sz="2400" b="1" dirty="0">
            <a:solidFill>
              <a:srgbClr val="004589"/>
            </a:solidFill>
          </a:endParaRPr>
        </a:p>
      </dgm:t>
    </dgm:pt>
    <dgm:pt modelId="{20EC0A88-67A4-49A0-9CEF-4DBC0527EEE1}" type="parTrans" cxnId="{0DC2A3C0-435E-43B8-B4EC-A75F8BD11F03}">
      <dgm:prSet/>
      <dgm:spPr/>
      <dgm:t>
        <a:bodyPr/>
        <a:lstStyle/>
        <a:p>
          <a:endParaRPr lang="ru-RU"/>
        </a:p>
      </dgm:t>
    </dgm:pt>
    <dgm:pt modelId="{424BE29C-3EC9-4EAB-BEBA-9EEE365CC79A}" type="sibTrans" cxnId="{0DC2A3C0-435E-43B8-B4EC-A75F8BD11F03}">
      <dgm:prSet/>
      <dgm:spPr/>
      <dgm:t>
        <a:bodyPr/>
        <a:lstStyle/>
        <a:p>
          <a:endParaRPr lang="ru-RU"/>
        </a:p>
      </dgm:t>
    </dgm:pt>
    <dgm:pt modelId="{549AC04A-DEF3-439B-909B-F57E153A6DF3}" type="pres">
      <dgm:prSet presAssocID="{89F82750-D29A-4722-8B9A-B32A3ABFDE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AEEC29-59FC-4EDA-9802-866A01C8FF87}" type="pres">
      <dgm:prSet presAssocID="{E10F1D87-CECA-4D7C-AB5C-DD78F0BA5B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F5E55-CB9E-4CC4-934D-BD4ABA8CA5E8}" type="pres">
      <dgm:prSet presAssocID="{62696B09-0EF6-4837-B999-195739F8244C}" presName="spacer" presStyleCnt="0"/>
      <dgm:spPr/>
    </dgm:pt>
    <dgm:pt modelId="{C28C5CF6-DEAC-4203-95F4-9E6454E3BE48}" type="pres">
      <dgm:prSet presAssocID="{CDD5172D-4C49-4523-A429-3B048D5929E1}" presName="parentText" presStyleLbl="node1" presStyleIdx="1" presStyleCnt="2" custScaleY="40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5B485-EA0A-49AE-B0CD-482665B8DA23}" type="presOf" srcId="{CDD5172D-4C49-4523-A429-3B048D5929E1}" destId="{C28C5CF6-DEAC-4203-95F4-9E6454E3BE48}" srcOrd="0" destOrd="0" presId="urn:microsoft.com/office/officeart/2005/8/layout/vList2"/>
    <dgm:cxn modelId="{E778AF03-A6FE-47F5-9E1E-03B67798493B}" type="presOf" srcId="{E10F1D87-CECA-4D7C-AB5C-DD78F0BA5B41}" destId="{37AEEC29-59FC-4EDA-9802-866A01C8FF87}" srcOrd="0" destOrd="0" presId="urn:microsoft.com/office/officeart/2005/8/layout/vList2"/>
    <dgm:cxn modelId="{B5E3A2AB-5154-40E4-9EFD-E5AABFA8F80A}" srcId="{89F82750-D29A-4722-8B9A-B32A3ABFDEF5}" destId="{E10F1D87-CECA-4D7C-AB5C-DD78F0BA5B41}" srcOrd="0" destOrd="0" parTransId="{A1C65B1F-A177-43D5-BFE4-84C5762CDBF7}" sibTransId="{62696B09-0EF6-4837-B999-195739F8244C}"/>
    <dgm:cxn modelId="{08CFBCB0-7AC1-4D00-8202-76772AD5AD0E}" type="presOf" srcId="{89F82750-D29A-4722-8B9A-B32A3ABFDEF5}" destId="{549AC04A-DEF3-439B-909B-F57E153A6DF3}" srcOrd="0" destOrd="0" presId="urn:microsoft.com/office/officeart/2005/8/layout/vList2"/>
    <dgm:cxn modelId="{0DC2A3C0-435E-43B8-B4EC-A75F8BD11F03}" srcId="{89F82750-D29A-4722-8B9A-B32A3ABFDEF5}" destId="{CDD5172D-4C49-4523-A429-3B048D5929E1}" srcOrd="1" destOrd="0" parTransId="{20EC0A88-67A4-49A0-9CEF-4DBC0527EEE1}" sibTransId="{424BE29C-3EC9-4EAB-BEBA-9EEE365CC79A}"/>
    <dgm:cxn modelId="{BC9FBB47-6FA8-4433-9A4B-15BC7BCB6622}" type="presParOf" srcId="{549AC04A-DEF3-439B-909B-F57E153A6DF3}" destId="{37AEEC29-59FC-4EDA-9802-866A01C8FF87}" srcOrd="0" destOrd="0" presId="urn:microsoft.com/office/officeart/2005/8/layout/vList2"/>
    <dgm:cxn modelId="{D92F337A-C943-4432-AB4A-1F8A48A8FBCA}" type="presParOf" srcId="{549AC04A-DEF3-439B-909B-F57E153A6DF3}" destId="{CE4F5E55-CB9E-4CC4-934D-BD4ABA8CA5E8}" srcOrd="1" destOrd="0" presId="urn:microsoft.com/office/officeart/2005/8/layout/vList2"/>
    <dgm:cxn modelId="{65E51490-DC9B-42F2-BDD9-E354C40395B3}" type="presParOf" srcId="{549AC04A-DEF3-439B-909B-F57E153A6DF3}" destId="{C28C5CF6-DEAC-4203-95F4-9E6454E3BE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BDC5AA-F0B6-464C-8010-9B2B1B3012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71C6C3-2DD3-4B0E-BD57-6922DC17EE7D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rgbClr val="004589"/>
              </a:solidFill>
            </a:rPr>
            <a:t>Все дети получили курс </a:t>
          </a:r>
          <a:r>
            <a:rPr lang="ru-RU" sz="2400" b="1" dirty="0" err="1" smtClean="0">
              <a:solidFill>
                <a:srgbClr val="004589"/>
              </a:solidFill>
            </a:rPr>
            <a:t>неоцитотекта</a:t>
          </a:r>
          <a:r>
            <a:rPr lang="ru-RU" sz="2400" b="1" dirty="0" smtClean="0">
              <a:solidFill>
                <a:srgbClr val="004589"/>
              </a:solidFill>
            </a:rPr>
            <a:t> 1 мл/кг через день  (3-9 введений)</a:t>
          </a:r>
          <a:endParaRPr lang="ru-RU" sz="2400" b="1" dirty="0">
            <a:solidFill>
              <a:srgbClr val="004589"/>
            </a:solidFill>
          </a:endParaRPr>
        </a:p>
      </dgm:t>
    </dgm:pt>
    <dgm:pt modelId="{A9F74836-40DD-45FA-873F-283D219C2AF9}" type="parTrans" cxnId="{A62CEA31-3B47-43ED-B13F-B383B18E6192}">
      <dgm:prSet/>
      <dgm:spPr/>
      <dgm:t>
        <a:bodyPr/>
        <a:lstStyle/>
        <a:p>
          <a:endParaRPr lang="ru-RU"/>
        </a:p>
      </dgm:t>
    </dgm:pt>
    <dgm:pt modelId="{05F873C8-858C-460D-8B81-531D109452FB}" type="sibTrans" cxnId="{A62CEA31-3B47-43ED-B13F-B383B18E6192}">
      <dgm:prSet/>
      <dgm:spPr/>
      <dgm:t>
        <a:bodyPr/>
        <a:lstStyle/>
        <a:p>
          <a:endParaRPr lang="ru-RU"/>
        </a:p>
      </dgm:t>
    </dgm:pt>
    <dgm:pt modelId="{117EA494-7AB1-47B1-892C-E255CFE89014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4589"/>
              </a:solidFill>
            </a:rPr>
            <a:t>Клинические рекомендации – не менее 6 введений</a:t>
          </a:r>
          <a:endParaRPr lang="ru-RU" sz="2400" b="1" i="1" dirty="0">
            <a:solidFill>
              <a:srgbClr val="004589"/>
            </a:solidFill>
          </a:endParaRPr>
        </a:p>
      </dgm:t>
    </dgm:pt>
    <dgm:pt modelId="{86B30658-C67A-4EF1-A186-0EC576D0347C}" type="parTrans" cxnId="{B52CED06-D722-433B-B9DA-8D73B4BA7D6B}">
      <dgm:prSet/>
      <dgm:spPr/>
      <dgm:t>
        <a:bodyPr/>
        <a:lstStyle/>
        <a:p>
          <a:endParaRPr lang="ru-RU"/>
        </a:p>
      </dgm:t>
    </dgm:pt>
    <dgm:pt modelId="{3ED9DF1C-822D-4367-954A-CD308FB598A1}" type="sibTrans" cxnId="{B52CED06-D722-433B-B9DA-8D73B4BA7D6B}">
      <dgm:prSet/>
      <dgm:spPr/>
      <dgm:t>
        <a:bodyPr/>
        <a:lstStyle/>
        <a:p>
          <a:endParaRPr lang="ru-RU"/>
        </a:p>
      </dgm:t>
    </dgm:pt>
    <dgm:pt modelId="{AE760018-7976-47F4-AA41-FEAF56E09ED1}">
      <dgm:prSet phldrT="[Текст]" custT="1"/>
      <dgm:spPr>
        <a:noFill/>
      </dgm:spPr>
      <dgm:t>
        <a:bodyPr/>
        <a:lstStyle/>
        <a:p>
          <a:r>
            <a:rPr lang="ru-RU" sz="2400" b="1" dirty="0" err="1" smtClean="0">
              <a:solidFill>
                <a:srgbClr val="004589"/>
              </a:solidFill>
            </a:rPr>
            <a:t>Ганцикловир</a:t>
          </a:r>
          <a:r>
            <a:rPr lang="ru-RU" sz="2400" b="1" dirty="0" smtClean="0">
              <a:solidFill>
                <a:srgbClr val="004589"/>
              </a:solidFill>
            </a:rPr>
            <a:t>- получили 2 детей в связи с тяжелой клиникой заболевания (менингит, гепатит, пневмония)-6мг/кг каждые 12 часов 21 день</a:t>
          </a:r>
          <a:endParaRPr lang="ru-RU" sz="2400" b="1" dirty="0">
            <a:solidFill>
              <a:srgbClr val="004589"/>
            </a:solidFill>
          </a:endParaRPr>
        </a:p>
      </dgm:t>
    </dgm:pt>
    <dgm:pt modelId="{2C331EEF-4F8F-4ABF-AFDD-A586AE0DBD00}" type="parTrans" cxnId="{C2A41E52-5B91-45BE-A00C-F7C9354CEEE0}">
      <dgm:prSet/>
      <dgm:spPr/>
      <dgm:t>
        <a:bodyPr/>
        <a:lstStyle/>
        <a:p>
          <a:endParaRPr lang="ru-RU"/>
        </a:p>
      </dgm:t>
    </dgm:pt>
    <dgm:pt modelId="{C7EBD29F-428E-4B53-8731-E155BD99C8F6}" type="sibTrans" cxnId="{C2A41E52-5B91-45BE-A00C-F7C9354CEEE0}">
      <dgm:prSet/>
      <dgm:spPr/>
      <dgm:t>
        <a:bodyPr/>
        <a:lstStyle/>
        <a:p>
          <a:endParaRPr lang="ru-RU"/>
        </a:p>
      </dgm:t>
    </dgm:pt>
    <dgm:pt modelId="{31B49EA3-AE59-4E6A-9273-872BB50447D8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4589"/>
              </a:solidFill>
            </a:rPr>
            <a:t>Клинические рекомендации –  курс 14- 21 день. При необходимости- </a:t>
          </a:r>
          <a:r>
            <a:rPr lang="ru-RU" sz="2400" b="1" i="1" dirty="0" err="1" smtClean="0">
              <a:solidFill>
                <a:srgbClr val="004589"/>
              </a:solidFill>
            </a:rPr>
            <a:t>валганцикловир</a:t>
          </a:r>
          <a:r>
            <a:rPr lang="ru-RU" sz="2400" b="1" i="1" dirty="0" smtClean="0">
              <a:solidFill>
                <a:srgbClr val="004589"/>
              </a:solidFill>
            </a:rPr>
            <a:t> внутрь 16 мг/кг каждые 12 часов до 6 месяцев</a:t>
          </a:r>
          <a:endParaRPr lang="ru-RU" sz="2400" dirty="0"/>
        </a:p>
      </dgm:t>
    </dgm:pt>
    <dgm:pt modelId="{112749A0-EEB7-4F35-BC2C-5472A5FA5E37}" type="parTrans" cxnId="{3BE3E0FE-F90C-41EC-8726-AE7BD42E8EC4}">
      <dgm:prSet/>
      <dgm:spPr/>
      <dgm:t>
        <a:bodyPr/>
        <a:lstStyle/>
        <a:p>
          <a:endParaRPr lang="ru-RU"/>
        </a:p>
      </dgm:t>
    </dgm:pt>
    <dgm:pt modelId="{6D3DE83E-0234-460C-931E-999263268FB5}" type="sibTrans" cxnId="{3BE3E0FE-F90C-41EC-8726-AE7BD42E8EC4}">
      <dgm:prSet/>
      <dgm:spPr/>
      <dgm:t>
        <a:bodyPr/>
        <a:lstStyle/>
        <a:p>
          <a:endParaRPr lang="ru-RU"/>
        </a:p>
      </dgm:t>
    </dgm:pt>
    <dgm:pt modelId="{0F991F80-0C3D-4397-8EE2-4BC8D36AD8E8}" type="pres">
      <dgm:prSet presAssocID="{3ABDC5AA-F0B6-464C-8010-9B2B1B3012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C62F6-4299-4AC7-A3A7-335F4DAF2CF3}" type="pres">
      <dgm:prSet presAssocID="{EC71C6C3-2DD3-4B0E-BD57-6922DC17EE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BC500-DB15-46F9-B4AF-96817AFDD886}" type="pres">
      <dgm:prSet presAssocID="{EC71C6C3-2DD3-4B0E-BD57-6922DC17EE7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8EE8F-EE10-47CD-917D-A983F7566C34}" type="pres">
      <dgm:prSet presAssocID="{AE760018-7976-47F4-AA41-FEAF56E09ED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A5388-C06E-42A4-9E0B-96A2DD438DD4}" type="pres">
      <dgm:prSet presAssocID="{AE760018-7976-47F4-AA41-FEAF56E09ED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50CD2A-3B0E-403D-BB7F-477978233C90}" type="presOf" srcId="{AE760018-7976-47F4-AA41-FEAF56E09ED1}" destId="{42D8EE8F-EE10-47CD-917D-A983F7566C34}" srcOrd="0" destOrd="0" presId="urn:microsoft.com/office/officeart/2005/8/layout/vList2"/>
    <dgm:cxn modelId="{3BE3E0FE-F90C-41EC-8726-AE7BD42E8EC4}" srcId="{AE760018-7976-47F4-AA41-FEAF56E09ED1}" destId="{31B49EA3-AE59-4E6A-9273-872BB50447D8}" srcOrd="0" destOrd="0" parTransId="{112749A0-EEB7-4F35-BC2C-5472A5FA5E37}" sibTransId="{6D3DE83E-0234-460C-931E-999263268FB5}"/>
    <dgm:cxn modelId="{C2A41E52-5B91-45BE-A00C-F7C9354CEEE0}" srcId="{3ABDC5AA-F0B6-464C-8010-9B2B1B3012CB}" destId="{AE760018-7976-47F4-AA41-FEAF56E09ED1}" srcOrd="1" destOrd="0" parTransId="{2C331EEF-4F8F-4ABF-AFDD-A586AE0DBD00}" sibTransId="{C7EBD29F-428E-4B53-8731-E155BD99C8F6}"/>
    <dgm:cxn modelId="{461EA21F-D0BA-44DD-95B4-053BAD96C598}" type="presOf" srcId="{31B49EA3-AE59-4E6A-9273-872BB50447D8}" destId="{5F8A5388-C06E-42A4-9E0B-96A2DD438DD4}" srcOrd="0" destOrd="0" presId="urn:microsoft.com/office/officeart/2005/8/layout/vList2"/>
    <dgm:cxn modelId="{15FD9455-C9E8-48CE-905F-D44DA8A16CFE}" type="presOf" srcId="{EC71C6C3-2DD3-4B0E-BD57-6922DC17EE7D}" destId="{2CAC62F6-4299-4AC7-A3A7-335F4DAF2CF3}" srcOrd="0" destOrd="0" presId="urn:microsoft.com/office/officeart/2005/8/layout/vList2"/>
    <dgm:cxn modelId="{418AEC3C-2DD7-4090-8A7C-59385A328803}" type="presOf" srcId="{117EA494-7AB1-47B1-892C-E255CFE89014}" destId="{51ABC500-DB15-46F9-B4AF-96817AFDD886}" srcOrd="0" destOrd="0" presId="urn:microsoft.com/office/officeart/2005/8/layout/vList2"/>
    <dgm:cxn modelId="{A62CEA31-3B47-43ED-B13F-B383B18E6192}" srcId="{3ABDC5AA-F0B6-464C-8010-9B2B1B3012CB}" destId="{EC71C6C3-2DD3-4B0E-BD57-6922DC17EE7D}" srcOrd="0" destOrd="0" parTransId="{A9F74836-40DD-45FA-873F-283D219C2AF9}" sibTransId="{05F873C8-858C-460D-8B81-531D109452FB}"/>
    <dgm:cxn modelId="{25A2FBD3-EB0D-4520-A20A-3C020710D304}" type="presOf" srcId="{3ABDC5AA-F0B6-464C-8010-9B2B1B3012CB}" destId="{0F991F80-0C3D-4397-8EE2-4BC8D36AD8E8}" srcOrd="0" destOrd="0" presId="urn:microsoft.com/office/officeart/2005/8/layout/vList2"/>
    <dgm:cxn modelId="{B52CED06-D722-433B-B9DA-8D73B4BA7D6B}" srcId="{EC71C6C3-2DD3-4B0E-BD57-6922DC17EE7D}" destId="{117EA494-7AB1-47B1-892C-E255CFE89014}" srcOrd="0" destOrd="0" parTransId="{86B30658-C67A-4EF1-A186-0EC576D0347C}" sibTransId="{3ED9DF1C-822D-4367-954A-CD308FB598A1}"/>
    <dgm:cxn modelId="{8F1042F3-360A-4C26-9AC6-4A460844D9A6}" type="presParOf" srcId="{0F991F80-0C3D-4397-8EE2-4BC8D36AD8E8}" destId="{2CAC62F6-4299-4AC7-A3A7-335F4DAF2CF3}" srcOrd="0" destOrd="0" presId="urn:microsoft.com/office/officeart/2005/8/layout/vList2"/>
    <dgm:cxn modelId="{F75195F7-E0BC-4DF6-8E1D-1E2D9E13CDDA}" type="presParOf" srcId="{0F991F80-0C3D-4397-8EE2-4BC8D36AD8E8}" destId="{51ABC500-DB15-46F9-B4AF-96817AFDD886}" srcOrd="1" destOrd="0" presId="urn:microsoft.com/office/officeart/2005/8/layout/vList2"/>
    <dgm:cxn modelId="{743D3220-288F-4486-BBEB-A784FE94C072}" type="presParOf" srcId="{0F991F80-0C3D-4397-8EE2-4BC8D36AD8E8}" destId="{42D8EE8F-EE10-47CD-917D-A983F7566C34}" srcOrd="2" destOrd="0" presId="urn:microsoft.com/office/officeart/2005/8/layout/vList2"/>
    <dgm:cxn modelId="{1742A0DC-C588-484D-8B88-8F6BEED96A0C}" type="presParOf" srcId="{0F991F80-0C3D-4397-8EE2-4BC8D36AD8E8}" destId="{5F8A5388-C06E-42A4-9E0B-96A2DD438DD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20DBB8-F44C-456E-BC30-CD6121E18C92}">
      <dsp:nvSpPr>
        <dsp:cNvPr id="0" name=""/>
        <dsp:cNvSpPr/>
      </dsp:nvSpPr>
      <dsp:spPr>
        <a:xfrm>
          <a:off x="0" y="951836"/>
          <a:ext cx="11327764" cy="100957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Частота врожденной 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CMV-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0,2-2,2%</a:t>
          </a:r>
          <a:endParaRPr lang="ru-RU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951836"/>
        <a:ext cx="11327764" cy="1009570"/>
      </dsp:txXfrm>
    </dsp:sp>
    <dsp:sp modelId="{BDD0DAA1-639B-4B47-947F-959233F82F4F}">
      <dsp:nvSpPr>
        <dsp:cNvPr id="0" name=""/>
        <dsp:cNvSpPr/>
      </dsp:nvSpPr>
      <dsp:spPr>
        <a:xfrm>
          <a:off x="0" y="2145727"/>
          <a:ext cx="11327764" cy="1955449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Инфицированность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  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среди женщин репродуктивного возраста – 87,6%-91,6%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(по г Москве, </a:t>
          </a:r>
          <a:r>
            <a:rPr lang="ru-RU" sz="1400" kern="1200" dirty="0" err="1" smtClean="0">
              <a:solidFill>
                <a:schemeClr val="accent1">
                  <a:lumMod val="50000"/>
                </a:schemeClr>
              </a:solidFill>
            </a:rPr>
            <a:t>Кистенева</a:t>
          </a: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, 2014)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145727"/>
        <a:ext cx="11327764" cy="19554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0FC89-B07D-4CA4-90C1-4A26E1F98BB3}">
      <dsp:nvSpPr>
        <dsp:cNvPr id="0" name=""/>
        <dsp:cNvSpPr/>
      </dsp:nvSpPr>
      <dsp:spPr>
        <a:xfrm>
          <a:off x="0" y="89867"/>
          <a:ext cx="11328400" cy="61776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0" y="89867"/>
        <a:ext cx="11328400" cy="617760"/>
      </dsp:txXfrm>
    </dsp:sp>
    <dsp:sp modelId="{5FB60237-AF7B-48F5-866E-C796D875B925}">
      <dsp:nvSpPr>
        <dsp:cNvPr id="0" name=""/>
        <dsp:cNvSpPr/>
      </dsp:nvSpPr>
      <dsp:spPr>
        <a:xfrm>
          <a:off x="0" y="707627"/>
          <a:ext cx="11328400" cy="32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b="1" kern="1200" dirty="0" smtClean="0">
              <a:solidFill>
                <a:srgbClr val="004589"/>
              </a:solidFill>
            </a:rPr>
            <a:t>Острая врожденная ЦМВИ:</a:t>
          </a:r>
          <a:endParaRPr lang="ru-RU" sz="3200" b="1" kern="1200" dirty="0">
            <a:solidFill>
              <a:srgbClr val="004589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b="1" kern="1200" dirty="0" err="1" smtClean="0">
              <a:solidFill>
                <a:srgbClr val="004589"/>
              </a:solidFill>
            </a:rPr>
            <a:t>Манифестная</a:t>
          </a:r>
          <a:r>
            <a:rPr lang="ru-RU" sz="3200" b="1" kern="1200" dirty="0" smtClean="0">
              <a:solidFill>
                <a:srgbClr val="004589"/>
              </a:solidFill>
            </a:rPr>
            <a:t> форма</a:t>
          </a:r>
          <a:endParaRPr lang="ru-RU" sz="3200" b="1" kern="1200" dirty="0">
            <a:solidFill>
              <a:srgbClr val="004589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b="1" kern="1200" dirty="0" err="1" smtClean="0">
              <a:solidFill>
                <a:srgbClr val="004589"/>
              </a:solidFill>
            </a:rPr>
            <a:t>Субклиническая</a:t>
          </a:r>
          <a:r>
            <a:rPr lang="ru-RU" sz="3200" b="1" kern="1200" dirty="0" smtClean="0">
              <a:solidFill>
                <a:srgbClr val="004589"/>
              </a:solidFill>
            </a:rPr>
            <a:t> форма</a:t>
          </a:r>
          <a:endParaRPr lang="ru-RU" sz="3200" b="1" kern="1200" dirty="0">
            <a:solidFill>
              <a:srgbClr val="004589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b="1" kern="1200" dirty="0" smtClean="0">
              <a:solidFill>
                <a:srgbClr val="004589"/>
              </a:solidFill>
            </a:rPr>
            <a:t>осложнения </a:t>
          </a:r>
          <a:endParaRPr lang="ru-RU" sz="3200" b="1" kern="1200" dirty="0">
            <a:solidFill>
              <a:srgbClr val="004589"/>
            </a:solidFill>
          </a:endParaRPr>
        </a:p>
      </dsp:txBody>
      <dsp:txXfrm>
        <a:off x="0" y="707627"/>
        <a:ext cx="11328400" cy="32109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DDC8F-2617-498C-A567-FBDFF32DE2DF}">
      <dsp:nvSpPr>
        <dsp:cNvPr id="0" name=""/>
        <dsp:cNvSpPr/>
      </dsp:nvSpPr>
      <dsp:spPr>
        <a:xfrm>
          <a:off x="0" y="3663"/>
          <a:ext cx="11328400" cy="9067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3663"/>
        <a:ext cx="11328400" cy="90677"/>
      </dsp:txXfrm>
    </dsp:sp>
    <dsp:sp modelId="{8CCE5BA8-9628-4B5F-8480-3035753AE133}">
      <dsp:nvSpPr>
        <dsp:cNvPr id="0" name=""/>
        <dsp:cNvSpPr/>
      </dsp:nvSpPr>
      <dsp:spPr>
        <a:xfrm>
          <a:off x="0" y="94341"/>
          <a:ext cx="11328400" cy="303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004589"/>
              </a:solidFill>
            </a:rPr>
            <a:t>Клинические протоколы по </a:t>
          </a:r>
          <a:r>
            <a:rPr lang="ru-RU" sz="2400" b="1" kern="1200" dirty="0" err="1" smtClean="0">
              <a:solidFill>
                <a:srgbClr val="004589"/>
              </a:solidFill>
            </a:rPr>
            <a:t>неонатологии</a:t>
          </a:r>
          <a:r>
            <a:rPr lang="ru-RU" sz="2000" kern="1200" dirty="0" smtClean="0">
              <a:solidFill>
                <a:srgbClr val="004589"/>
              </a:solidFill>
            </a:rPr>
            <a:t>:  </a:t>
          </a:r>
          <a:r>
            <a:rPr lang="ru-RU" sz="2100" b="0" kern="1200" dirty="0" smtClean="0">
              <a:solidFill>
                <a:srgbClr val="004589"/>
              </a:solidFill>
            </a:rPr>
            <a:t>стандарт обследования при постановке на учет с диагнозом «беременность» – определение антител классов </a:t>
          </a:r>
          <a:r>
            <a:rPr lang="en-US" sz="2100" b="0" kern="1200" dirty="0" smtClean="0">
              <a:solidFill>
                <a:srgbClr val="004589"/>
              </a:solidFill>
            </a:rPr>
            <a:t>IG M </a:t>
          </a:r>
          <a:r>
            <a:rPr lang="ru-RU" sz="2100" b="0" kern="1200" dirty="0" smtClean="0">
              <a:solidFill>
                <a:srgbClr val="004589"/>
              </a:solidFill>
            </a:rPr>
            <a:t>и </a:t>
          </a:r>
          <a:r>
            <a:rPr lang="en-US" sz="2100" b="0" kern="1200" dirty="0" smtClean="0">
              <a:solidFill>
                <a:srgbClr val="004589"/>
              </a:solidFill>
            </a:rPr>
            <a:t>G</a:t>
          </a:r>
          <a:r>
            <a:rPr lang="ru-RU" sz="2100" b="0" kern="1200" dirty="0" smtClean="0">
              <a:solidFill>
                <a:srgbClr val="004589"/>
              </a:solidFill>
            </a:rPr>
            <a:t>, </a:t>
          </a:r>
          <a:r>
            <a:rPr lang="ru-RU" sz="2100" b="0" kern="1200" dirty="0" err="1" smtClean="0">
              <a:solidFill>
                <a:srgbClr val="004589"/>
              </a:solidFill>
            </a:rPr>
            <a:t>авидности</a:t>
          </a:r>
          <a:r>
            <a:rPr lang="ru-RU" sz="2100" b="0" kern="1200" dirty="0" smtClean="0">
              <a:solidFill>
                <a:srgbClr val="004589"/>
              </a:solidFill>
            </a:rPr>
            <a:t> </a:t>
          </a:r>
          <a:r>
            <a:rPr lang="en-US" sz="2100" b="0" kern="1200" dirty="0" smtClean="0">
              <a:solidFill>
                <a:srgbClr val="004589"/>
              </a:solidFill>
            </a:rPr>
            <a:t>IG G</a:t>
          </a:r>
          <a:r>
            <a:rPr lang="ru-RU" sz="2100" b="0" kern="1200" dirty="0" smtClean="0">
              <a:solidFill>
                <a:srgbClr val="004589"/>
              </a:solidFill>
            </a:rPr>
            <a:t>. У </a:t>
          </a:r>
          <a:r>
            <a:rPr lang="ru-RU" sz="2100" b="0" kern="1200" dirty="0" err="1" smtClean="0">
              <a:solidFill>
                <a:srgbClr val="004589"/>
              </a:solidFill>
            </a:rPr>
            <a:t>серонегативных</a:t>
          </a:r>
          <a:r>
            <a:rPr lang="ru-RU" sz="2100" b="0" kern="1200" dirty="0" smtClean="0">
              <a:solidFill>
                <a:srgbClr val="004589"/>
              </a:solidFill>
            </a:rPr>
            <a:t> женщин с симптомами первичной инфекции проводят повторные исследования через 3-4 недели для подтверждения </a:t>
          </a:r>
          <a:r>
            <a:rPr lang="ru-RU" sz="2100" b="0" kern="1200" dirty="0" err="1" smtClean="0">
              <a:solidFill>
                <a:srgbClr val="004589"/>
              </a:solidFill>
            </a:rPr>
            <a:t>сероконверсии</a:t>
          </a:r>
          <a:r>
            <a:rPr lang="ru-RU" sz="2100" b="0" kern="1200" dirty="0" smtClean="0">
              <a:solidFill>
                <a:srgbClr val="004589"/>
              </a:solidFill>
            </a:rPr>
            <a:t>.</a:t>
          </a:r>
          <a:endParaRPr lang="ru-RU" sz="2100" b="0" kern="1200" dirty="0">
            <a:solidFill>
              <a:srgbClr val="004589"/>
            </a:solidFill>
          </a:endParaRPr>
        </a:p>
      </dsp:txBody>
      <dsp:txXfrm>
        <a:off x="0" y="94341"/>
        <a:ext cx="11328400" cy="3030683"/>
      </dsp:txXfrm>
    </dsp:sp>
    <dsp:sp modelId="{B3B46D02-0C85-4B3F-8285-9AF12139AF4F}">
      <dsp:nvSpPr>
        <dsp:cNvPr id="0" name=""/>
        <dsp:cNvSpPr/>
      </dsp:nvSpPr>
      <dsp:spPr>
        <a:xfrm>
          <a:off x="0" y="3125024"/>
          <a:ext cx="11328400" cy="9067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3125024"/>
        <a:ext cx="11328400" cy="90677"/>
      </dsp:txXfrm>
    </dsp:sp>
    <dsp:sp modelId="{C5E27C43-8896-49ED-90ED-542A6C6A07CF}">
      <dsp:nvSpPr>
        <dsp:cNvPr id="0" name=""/>
        <dsp:cNvSpPr/>
      </dsp:nvSpPr>
      <dsp:spPr>
        <a:xfrm>
          <a:off x="0" y="3215702"/>
          <a:ext cx="11328400" cy="1524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004589"/>
              </a:solidFill>
            </a:rPr>
            <a:t>Приказ МЗ РФ № 572н от 1 ноября 2012 г приложение 5 </a:t>
          </a:r>
          <a:r>
            <a:rPr lang="ru-RU" sz="2100" kern="1200" dirty="0" smtClean="0"/>
            <a:t>: </a:t>
          </a:r>
          <a:r>
            <a:rPr lang="ru-RU" sz="2100" kern="1200" dirty="0" smtClean="0">
              <a:solidFill>
                <a:srgbClr val="004589"/>
              </a:solidFill>
            </a:rPr>
            <a:t>при постановке на учет в ЖК в 1 триместре проводится определение антител классов </a:t>
          </a:r>
          <a:r>
            <a:rPr lang="en-US" sz="2100" kern="1200" dirty="0" smtClean="0">
              <a:solidFill>
                <a:srgbClr val="004589"/>
              </a:solidFill>
            </a:rPr>
            <a:t>M </a:t>
          </a:r>
          <a:r>
            <a:rPr lang="ru-RU" sz="2100" kern="1200" dirty="0" smtClean="0">
              <a:solidFill>
                <a:srgbClr val="004589"/>
              </a:solidFill>
            </a:rPr>
            <a:t>и </a:t>
          </a:r>
          <a:r>
            <a:rPr lang="en-US" sz="2100" kern="1200" dirty="0" smtClean="0">
              <a:solidFill>
                <a:srgbClr val="004589"/>
              </a:solidFill>
            </a:rPr>
            <a:t>G</a:t>
          </a:r>
          <a:r>
            <a:rPr lang="ru-RU" sz="2100" kern="1200" dirty="0" smtClean="0">
              <a:solidFill>
                <a:srgbClr val="004589"/>
              </a:solidFill>
            </a:rPr>
            <a:t> на токсоплазмоз и вирус краснухи.  Обследование на </a:t>
          </a:r>
          <a:r>
            <a:rPr lang="ru-RU" sz="2100" kern="1200" dirty="0" err="1" smtClean="0">
              <a:solidFill>
                <a:srgbClr val="004589"/>
              </a:solidFill>
            </a:rPr>
            <a:t>цитомегаловирусную</a:t>
          </a:r>
          <a:r>
            <a:rPr lang="ru-RU" sz="2100" kern="1200" dirty="0" smtClean="0">
              <a:solidFill>
                <a:srgbClr val="004589"/>
              </a:solidFill>
            </a:rPr>
            <a:t> инфекцию проводится беременным женщинам во 2 триместре в стационаре при госпитализации в связи с патологией беременности. </a:t>
          </a:r>
          <a:endParaRPr lang="ru-RU" sz="2100" kern="1200" dirty="0">
            <a:solidFill>
              <a:srgbClr val="004589"/>
            </a:solidFill>
          </a:endParaRPr>
        </a:p>
      </dsp:txBody>
      <dsp:txXfrm>
        <a:off x="0" y="3215702"/>
        <a:ext cx="11328400" cy="15240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DDC8F-2617-498C-A567-FBDFF32DE2DF}">
      <dsp:nvSpPr>
        <dsp:cNvPr id="0" name=""/>
        <dsp:cNvSpPr/>
      </dsp:nvSpPr>
      <dsp:spPr>
        <a:xfrm>
          <a:off x="0" y="6241"/>
          <a:ext cx="11328400" cy="5387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6241"/>
        <a:ext cx="11328400" cy="53877"/>
      </dsp:txXfrm>
    </dsp:sp>
    <dsp:sp modelId="{8CCE5BA8-9628-4B5F-8480-3035753AE133}">
      <dsp:nvSpPr>
        <dsp:cNvPr id="0" name=""/>
        <dsp:cNvSpPr/>
      </dsp:nvSpPr>
      <dsp:spPr>
        <a:xfrm>
          <a:off x="0" y="60118"/>
          <a:ext cx="11328400" cy="2265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26670" rIns="149352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b="0" kern="1200" dirty="0">
            <a:solidFill>
              <a:srgbClr val="00458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004589"/>
              </a:solidFill>
            </a:rPr>
            <a:t>Клинические протоколы по </a:t>
          </a:r>
          <a:r>
            <a:rPr lang="ru-RU" sz="2400" b="1" kern="1200" dirty="0" err="1" smtClean="0">
              <a:solidFill>
                <a:srgbClr val="004589"/>
              </a:solidFill>
            </a:rPr>
            <a:t>неонатологии</a:t>
          </a:r>
          <a:r>
            <a:rPr lang="ru-RU" sz="2000" kern="1200" dirty="0" smtClean="0">
              <a:solidFill>
                <a:srgbClr val="004589"/>
              </a:solidFill>
            </a:rPr>
            <a:t>: первичное обследование проводится в родильном доме  и включает определение у новорожденного </a:t>
          </a:r>
          <a:r>
            <a:rPr lang="en-US" sz="2000" kern="1200" dirty="0" smtClean="0">
              <a:solidFill>
                <a:srgbClr val="004589"/>
              </a:solidFill>
            </a:rPr>
            <a:t>IG M </a:t>
          </a:r>
          <a:r>
            <a:rPr lang="ru-RU" sz="2000" kern="1200" dirty="0" smtClean="0">
              <a:solidFill>
                <a:srgbClr val="004589"/>
              </a:solidFill>
            </a:rPr>
            <a:t>и </a:t>
          </a:r>
          <a:r>
            <a:rPr lang="en-US" sz="2000" kern="1200" dirty="0" smtClean="0">
              <a:solidFill>
                <a:srgbClr val="004589"/>
              </a:solidFill>
            </a:rPr>
            <a:t>G</a:t>
          </a:r>
          <a:r>
            <a:rPr lang="ru-RU" sz="2000" kern="1200" dirty="0" smtClean="0">
              <a:solidFill>
                <a:srgbClr val="004589"/>
              </a:solidFill>
            </a:rPr>
            <a:t> на ЦМВ в сыворотке крови (слюны, мочи, ликвора) и матери (в сыворотке крови). Могут использоваться также определение </a:t>
          </a:r>
          <a:r>
            <a:rPr lang="ru-RU" sz="2000" kern="1200" dirty="0" err="1" smtClean="0">
              <a:solidFill>
                <a:srgbClr val="004589"/>
              </a:solidFill>
            </a:rPr>
            <a:t>авидности</a:t>
          </a:r>
          <a:r>
            <a:rPr lang="ru-RU" sz="2000" kern="1200" dirty="0" smtClean="0">
              <a:solidFill>
                <a:srgbClr val="004589"/>
              </a:solidFill>
            </a:rPr>
            <a:t> </a:t>
          </a:r>
          <a:r>
            <a:rPr lang="en-US" sz="2000" kern="1200" dirty="0" smtClean="0">
              <a:solidFill>
                <a:srgbClr val="004589"/>
              </a:solidFill>
            </a:rPr>
            <a:t>IG</a:t>
          </a:r>
          <a:r>
            <a:rPr lang="ru-RU" sz="2000" kern="1200" dirty="0" smtClean="0">
              <a:solidFill>
                <a:srgbClr val="004589"/>
              </a:solidFill>
            </a:rPr>
            <a:t> </a:t>
          </a:r>
          <a:r>
            <a:rPr lang="en-US" sz="2000" kern="1200" dirty="0" smtClean="0">
              <a:solidFill>
                <a:srgbClr val="004589"/>
              </a:solidFill>
            </a:rPr>
            <a:t>G</a:t>
          </a:r>
          <a:r>
            <a:rPr lang="ru-RU" sz="2000" kern="1200" dirty="0" smtClean="0">
              <a:solidFill>
                <a:srgbClr val="004589"/>
              </a:solidFill>
            </a:rPr>
            <a:t>, ПЦР, ИЦХ . </a:t>
          </a:r>
          <a:endParaRPr lang="ru-RU" sz="2100" b="0" kern="1200" dirty="0">
            <a:solidFill>
              <a:srgbClr val="004589"/>
            </a:solidFill>
          </a:endParaRPr>
        </a:p>
      </dsp:txBody>
      <dsp:txXfrm>
        <a:off x="0" y="60118"/>
        <a:ext cx="11328400" cy="2265406"/>
      </dsp:txXfrm>
    </dsp:sp>
    <dsp:sp modelId="{B3B46D02-0C85-4B3F-8285-9AF12139AF4F}">
      <dsp:nvSpPr>
        <dsp:cNvPr id="0" name=""/>
        <dsp:cNvSpPr/>
      </dsp:nvSpPr>
      <dsp:spPr>
        <a:xfrm>
          <a:off x="0" y="2325525"/>
          <a:ext cx="11328400" cy="5387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2325525"/>
        <a:ext cx="11328400" cy="53877"/>
      </dsp:txXfrm>
    </dsp:sp>
    <dsp:sp modelId="{C5E27C43-8896-49ED-90ED-542A6C6A07CF}">
      <dsp:nvSpPr>
        <dsp:cNvPr id="0" name=""/>
        <dsp:cNvSpPr/>
      </dsp:nvSpPr>
      <dsp:spPr>
        <a:xfrm>
          <a:off x="0" y="2379402"/>
          <a:ext cx="11328400" cy="32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004589"/>
              </a:solidFill>
            </a:rPr>
            <a:t>Клинические протоколы по </a:t>
          </a:r>
          <a:r>
            <a:rPr lang="ru-RU" sz="2400" b="1" kern="1200" dirty="0" err="1" smtClean="0">
              <a:solidFill>
                <a:srgbClr val="004589"/>
              </a:solidFill>
            </a:rPr>
            <a:t>неонатологии</a:t>
          </a:r>
          <a:r>
            <a:rPr lang="ru-RU" sz="2400" b="1" kern="1200" dirty="0" smtClean="0">
              <a:solidFill>
                <a:srgbClr val="004589"/>
              </a:solidFill>
            </a:rPr>
            <a:t>: подлежат обследованию дети при наличии факторов риска антенатальных инфекций:</a:t>
          </a:r>
          <a:endParaRPr lang="ru-RU" sz="2100" kern="1200" dirty="0">
            <a:solidFill>
              <a:srgbClr val="00458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4589"/>
              </a:solidFill>
            </a:rPr>
            <a:t>1. ОАГА (выкидыши, мертворождение и </a:t>
          </a:r>
          <a:r>
            <a:rPr lang="ru-RU" sz="2100" kern="1200" dirty="0" err="1" smtClean="0">
              <a:solidFill>
                <a:srgbClr val="004589"/>
              </a:solidFill>
            </a:rPr>
            <a:t>тд</a:t>
          </a:r>
          <a:r>
            <a:rPr lang="ru-RU" sz="2100" kern="1200" dirty="0" smtClean="0">
              <a:solidFill>
                <a:srgbClr val="004589"/>
              </a:solidFill>
            </a:rPr>
            <a:t>)</a:t>
          </a:r>
          <a:endParaRPr lang="ru-RU" sz="2100" kern="1200" dirty="0">
            <a:solidFill>
              <a:srgbClr val="00458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4589"/>
              </a:solidFill>
            </a:rPr>
            <a:t>2. Угроза прерывания, преждевременные роды, преждевременная отслойка плаценты</a:t>
          </a:r>
          <a:endParaRPr lang="ru-RU" sz="2100" kern="1200" dirty="0">
            <a:solidFill>
              <a:srgbClr val="00458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4589"/>
              </a:solidFill>
            </a:rPr>
            <a:t>3. Перенесенные матерью во время беременности ОРВИ</a:t>
          </a:r>
          <a:endParaRPr lang="ru-RU" sz="2100" kern="1200" dirty="0">
            <a:solidFill>
              <a:srgbClr val="00458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solidFill>
                <a:srgbClr val="004589"/>
              </a:solidFill>
            </a:rPr>
            <a:t>4</a:t>
          </a:r>
          <a:r>
            <a:rPr lang="ru-RU" sz="2100" kern="1200" dirty="0" smtClean="0">
              <a:solidFill>
                <a:srgbClr val="004589"/>
              </a:solidFill>
            </a:rPr>
            <a:t>.ЗВУР </a:t>
          </a:r>
          <a:r>
            <a:rPr lang="ru-RU" sz="2100" kern="1200" dirty="0" smtClean="0">
              <a:solidFill>
                <a:srgbClr val="004589"/>
              </a:solidFill>
            </a:rPr>
            <a:t>плода и новорожденного</a:t>
          </a:r>
          <a:endParaRPr lang="ru-RU" sz="2100" kern="1200" dirty="0">
            <a:solidFill>
              <a:srgbClr val="00458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4589"/>
              </a:solidFill>
            </a:rPr>
            <a:t>5.Кожные </a:t>
          </a:r>
          <a:r>
            <a:rPr lang="ru-RU" sz="2100" kern="1200" dirty="0" smtClean="0">
              <a:solidFill>
                <a:srgbClr val="004589"/>
              </a:solidFill>
            </a:rPr>
            <a:t>экзантемы при рождении</a:t>
          </a:r>
          <a:endParaRPr lang="ru-RU" sz="2100" kern="1200" dirty="0">
            <a:solidFill>
              <a:srgbClr val="00458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4589"/>
              </a:solidFill>
            </a:rPr>
            <a:t>6.Желтуха </a:t>
          </a:r>
          <a:r>
            <a:rPr lang="ru-RU" sz="2100" kern="1200" dirty="0" smtClean="0">
              <a:solidFill>
                <a:srgbClr val="004589"/>
              </a:solidFill>
            </a:rPr>
            <a:t>неясного генеза</a:t>
          </a:r>
          <a:endParaRPr lang="ru-RU" sz="2100" kern="1200" dirty="0">
            <a:solidFill>
              <a:srgbClr val="00458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4589"/>
              </a:solidFill>
            </a:rPr>
            <a:t>7.Острая </a:t>
          </a:r>
          <a:r>
            <a:rPr lang="ru-RU" sz="2100" kern="1200" dirty="0" smtClean="0">
              <a:solidFill>
                <a:srgbClr val="004589"/>
              </a:solidFill>
            </a:rPr>
            <a:t>гидроцефалия, неврологическая симптоматика </a:t>
          </a:r>
          <a:endParaRPr lang="ru-RU" sz="2100" kern="1200" dirty="0">
            <a:solidFill>
              <a:srgbClr val="004589"/>
            </a:solidFill>
          </a:endParaRPr>
        </a:p>
      </dsp:txBody>
      <dsp:txXfrm>
        <a:off x="0" y="2379402"/>
        <a:ext cx="11328400" cy="32356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DDC8F-2617-498C-A567-FBDFF32DE2DF}">
      <dsp:nvSpPr>
        <dsp:cNvPr id="0" name=""/>
        <dsp:cNvSpPr/>
      </dsp:nvSpPr>
      <dsp:spPr>
        <a:xfrm>
          <a:off x="0" y="3382"/>
          <a:ext cx="11328400" cy="91956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3382"/>
        <a:ext cx="11328400" cy="91956"/>
      </dsp:txXfrm>
    </dsp:sp>
    <dsp:sp modelId="{8CCE5BA8-9628-4B5F-8480-3035753AE133}">
      <dsp:nvSpPr>
        <dsp:cNvPr id="0" name=""/>
        <dsp:cNvSpPr/>
      </dsp:nvSpPr>
      <dsp:spPr>
        <a:xfrm>
          <a:off x="0" y="95338"/>
          <a:ext cx="11328400" cy="552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26670" rIns="149352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b="0" kern="1200" dirty="0">
            <a:solidFill>
              <a:srgbClr val="00458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004589"/>
              </a:solidFill>
            </a:rPr>
            <a:t>Клинические протоколы по </a:t>
          </a:r>
          <a:r>
            <a:rPr lang="ru-RU" sz="2400" b="1" kern="1200" dirty="0" err="1" smtClean="0">
              <a:solidFill>
                <a:srgbClr val="004589"/>
              </a:solidFill>
            </a:rPr>
            <a:t>неонатологии</a:t>
          </a:r>
          <a:r>
            <a:rPr lang="ru-RU" sz="2400" b="1" kern="1200" dirty="0" smtClean="0">
              <a:solidFill>
                <a:srgbClr val="004589"/>
              </a:solidFill>
            </a:rPr>
            <a:t>-</a:t>
          </a:r>
          <a:endParaRPr lang="ru-RU" sz="2100" b="0" kern="1200" dirty="0">
            <a:solidFill>
              <a:srgbClr val="00458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004589"/>
              </a:solidFill>
            </a:rPr>
            <a:t> обследованию подлежат беременные и новорожденные по показаниям:</a:t>
          </a:r>
          <a:endParaRPr lang="ru-RU" sz="2100" b="0" kern="1200" dirty="0">
            <a:solidFill>
              <a:srgbClr val="00458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kern="1200" dirty="0" smtClean="0">
              <a:solidFill>
                <a:srgbClr val="004589"/>
              </a:solidFill>
            </a:rPr>
            <a:t>Возраст беременной до 20 лет</a:t>
          </a:r>
          <a:endParaRPr lang="ru-RU" sz="2400" b="0" kern="1200" dirty="0">
            <a:solidFill>
              <a:srgbClr val="00458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kern="1200" dirty="0" smtClean="0">
              <a:solidFill>
                <a:srgbClr val="004589"/>
              </a:solidFill>
            </a:rPr>
            <a:t>Беременные, работающие в детских садах, школах или имеющих детей, посещающих эти учреждения</a:t>
          </a:r>
          <a:endParaRPr lang="ru-RU" sz="2400" b="0" kern="1200" dirty="0">
            <a:solidFill>
              <a:srgbClr val="00458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kern="1200" dirty="0" smtClean="0">
              <a:solidFill>
                <a:srgbClr val="004589"/>
              </a:solidFill>
            </a:rPr>
            <a:t>Беременные при наличии в крови </a:t>
          </a:r>
          <a:r>
            <a:rPr lang="ru-RU" sz="2400" b="0" kern="1200" dirty="0" err="1" smtClean="0">
              <a:solidFill>
                <a:srgbClr val="004589"/>
              </a:solidFill>
            </a:rPr>
            <a:t>атипичных</a:t>
          </a:r>
          <a:r>
            <a:rPr lang="ru-RU" sz="2400" b="0" kern="1200" dirty="0" smtClean="0">
              <a:solidFill>
                <a:srgbClr val="004589"/>
              </a:solidFill>
            </a:rPr>
            <a:t> </a:t>
          </a:r>
          <a:r>
            <a:rPr lang="ru-RU" sz="2400" b="0" kern="1200" dirty="0" err="1" smtClean="0">
              <a:solidFill>
                <a:srgbClr val="004589"/>
              </a:solidFill>
            </a:rPr>
            <a:t>мононуклеаров</a:t>
          </a:r>
          <a:endParaRPr lang="ru-RU" sz="2400" b="0" kern="1200" dirty="0">
            <a:solidFill>
              <a:srgbClr val="00458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kern="1200" dirty="0" smtClean="0">
              <a:solidFill>
                <a:srgbClr val="004589"/>
              </a:solidFill>
            </a:rPr>
            <a:t>При выявлении по УЗИ во время беременности ЗВУР, </a:t>
          </a:r>
          <a:r>
            <a:rPr lang="ru-RU" sz="2400" b="0" kern="1200" dirty="0" err="1" smtClean="0">
              <a:solidFill>
                <a:srgbClr val="004589"/>
              </a:solidFill>
            </a:rPr>
            <a:t>вентрикуломегалии</a:t>
          </a:r>
          <a:r>
            <a:rPr lang="ru-RU" sz="2400" b="0" kern="1200" dirty="0" smtClean="0">
              <a:solidFill>
                <a:srgbClr val="004589"/>
              </a:solidFill>
            </a:rPr>
            <a:t>, микроцефалии, мало- и многоводия, </a:t>
          </a:r>
          <a:r>
            <a:rPr lang="ru-RU" sz="2400" b="0" kern="1200" dirty="0" err="1" smtClean="0">
              <a:solidFill>
                <a:srgbClr val="004589"/>
              </a:solidFill>
            </a:rPr>
            <a:t>гиперэхогенности</a:t>
          </a:r>
          <a:r>
            <a:rPr lang="ru-RU" sz="2400" b="0" kern="1200" dirty="0" smtClean="0">
              <a:solidFill>
                <a:srgbClr val="004589"/>
              </a:solidFill>
            </a:rPr>
            <a:t> кишечника плода, </a:t>
          </a:r>
          <a:r>
            <a:rPr lang="ru-RU" sz="2400" b="0" kern="1200" dirty="0" err="1" smtClean="0">
              <a:solidFill>
                <a:srgbClr val="004589"/>
              </a:solidFill>
            </a:rPr>
            <a:t>кальцификатов</a:t>
          </a:r>
          <a:r>
            <a:rPr lang="ru-RU" sz="2400" b="0" kern="1200" dirty="0" smtClean="0">
              <a:solidFill>
                <a:srgbClr val="004589"/>
              </a:solidFill>
            </a:rPr>
            <a:t> печени, внутричерепных </a:t>
          </a:r>
          <a:r>
            <a:rPr lang="ru-RU" sz="2400" b="0" kern="1200" dirty="0" err="1" smtClean="0">
              <a:solidFill>
                <a:srgbClr val="004589"/>
              </a:solidFill>
            </a:rPr>
            <a:t>кальцификатов</a:t>
          </a:r>
          <a:endParaRPr lang="ru-RU" sz="2400" b="0" kern="1200" dirty="0">
            <a:solidFill>
              <a:srgbClr val="00458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b="0" kern="1200" dirty="0">
            <a:solidFill>
              <a:srgbClr val="004589"/>
            </a:solidFill>
          </a:endParaRPr>
        </a:p>
      </dsp:txBody>
      <dsp:txXfrm>
        <a:off x="0" y="95338"/>
        <a:ext cx="11328400" cy="552261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F35C5D-6929-44F7-85A6-4F117DC3321F}">
      <dsp:nvSpPr>
        <dsp:cNvPr id="0" name=""/>
        <dsp:cNvSpPr/>
      </dsp:nvSpPr>
      <dsp:spPr>
        <a:xfrm>
          <a:off x="0" y="44887"/>
          <a:ext cx="11328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589"/>
              </a:solidFill>
            </a:rPr>
            <a:t>Характеристика матерей</a:t>
          </a:r>
          <a:r>
            <a:rPr lang="ru-RU" sz="2000" b="1" kern="1200" dirty="0" smtClean="0">
              <a:solidFill>
                <a:srgbClr val="004589"/>
              </a:solidFill>
            </a:rPr>
            <a:t>: </a:t>
          </a:r>
          <a:endParaRPr lang="ru-RU" sz="2000" b="1" kern="1200" dirty="0">
            <a:solidFill>
              <a:srgbClr val="004589"/>
            </a:solidFill>
          </a:endParaRPr>
        </a:p>
      </dsp:txBody>
      <dsp:txXfrm>
        <a:off x="0" y="44887"/>
        <a:ext cx="11328400" cy="1216800"/>
      </dsp:txXfrm>
    </dsp:sp>
    <dsp:sp modelId="{F88F1619-D50D-4741-ACB4-BB555818D0D5}">
      <dsp:nvSpPr>
        <dsp:cNvPr id="0" name=""/>
        <dsp:cNvSpPr/>
      </dsp:nvSpPr>
      <dsp:spPr>
        <a:xfrm>
          <a:off x="0" y="1261687"/>
          <a:ext cx="11328400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Профессиональная</a:t>
          </a:r>
          <a:r>
            <a:rPr lang="ru-RU" sz="2400" kern="1200" baseline="0" dirty="0" smtClean="0"/>
            <a:t> «вредность» - работа в детском коллективе – 3 </a:t>
          </a:r>
          <a:r>
            <a:rPr lang="ru-RU" sz="2400" kern="1200" baseline="0" dirty="0" err="1" smtClean="0"/>
            <a:t>матерей-медицинские</a:t>
          </a:r>
          <a:r>
            <a:rPr lang="ru-RU" sz="2400" kern="1200" baseline="0" dirty="0" smtClean="0"/>
            <a:t> работники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В справках из роддомов не указывается профессия матери</a:t>
          </a:r>
          <a:endParaRPr lang="ru-RU" sz="2400" kern="1200" dirty="0"/>
        </a:p>
      </dsp:txBody>
      <dsp:txXfrm>
        <a:off x="0" y="1261687"/>
        <a:ext cx="11328400" cy="1143675"/>
      </dsp:txXfrm>
    </dsp:sp>
    <dsp:sp modelId="{9A709C92-6FC5-476F-88DC-D3E8972E5E1B}">
      <dsp:nvSpPr>
        <dsp:cNvPr id="0" name=""/>
        <dsp:cNvSpPr/>
      </dsp:nvSpPr>
      <dsp:spPr>
        <a:xfrm>
          <a:off x="0" y="2405362"/>
          <a:ext cx="11328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589"/>
              </a:solidFill>
            </a:rPr>
            <a:t>Обследование на ЦМВ во время беременности</a:t>
          </a:r>
          <a:endParaRPr lang="ru-RU" sz="2400" b="1" kern="1200" dirty="0">
            <a:solidFill>
              <a:srgbClr val="004589"/>
            </a:solidFill>
          </a:endParaRPr>
        </a:p>
      </dsp:txBody>
      <dsp:txXfrm>
        <a:off x="0" y="2405362"/>
        <a:ext cx="11328400" cy="1216800"/>
      </dsp:txXfrm>
    </dsp:sp>
    <dsp:sp modelId="{D28317E5-5EBF-49FC-870A-C263B989F5A1}">
      <dsp:nvSpPr>
        <dsp:cNvPr id="0" name=""/>
        <dsp:cNvSpPr/>
      </dsp:nvSpPr>
      <dsp:spPr>
        <a:xfrm>
          <a:off x="0" y="3622162"/>
          <a:ext cx="11328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Проведено 5 женщинам! (выявлены </a:t>
          </a:r>
          <a:r>
            <a:rPr lang="en-US" sz="2400" kern="1200" dirty="0" smtClean="0"/>
            <a:t>IG G</a:t>
          </a:r>
          <a:r>
            <a:rPr lang="ru-RU" sz="2400" kern="1200" dirty="0" smtClean="0"/>
            <a:t>) </a:t>
          </a:r>
          <a:endParaRPr lang="ru-RU" sz="2400" kern="1200" dirty="0"/>
        </a:p>
      </dsp:txBody>
      <dsp:txXfrm>
        <a:off x="0" y="3622162"/>
        <a:ext cx="11328400" cy="1076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AEEC29-59FC-4EDA-9802-866A01C8FF87}">
      <dsp:nvSpPr>
        <dsp:cNvPr id="0" name=""/>
        <dsp:cNvSpPr/>
      </dsp:nvSpPr>
      <dsp:spPr>
        <a:xfrm>
          <a:off x="0" y="1128708"/>
          <a:ext cx="11328400" cy="163507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589"/>
              </a:solidFill>
            </a:rPr>
            <a:t>-До 1 месяца жизни (9 дж-28 </a:t>
          </a:r>
          <a:r>
            <a:rPr lang="ru-RU" sz="2400" b="1" kern="1200" dirty="0" err="1" smtClean="0">
              <a:solidFill>
                <a:srgbClr val="004589"/>
              </a:solidFill>
            </a:rPr>
            <a:t>дж</a:t>
          </a:r>
          <a:r>
            <a:rPr lang="ru-RU" sz="2400" b="1" kern="1200" dirty="0" smtClean="0">
              <a:solidFill>
                <a:srgbClr val="004589"/>
              </a:solidFill>
            </a:rPr>
            <a:t>)- 18 детей (42%)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4589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589"/>
              </a:solidFill>
            </a:rPr>
            <a:t>-После 1-го месяца ж- 17 детей (40%)</a:t>
          </a:r>
          <a:endParaRPr lang="ru-RU" sz="2400" b="1" kern="1200" dirty="0">
            <a:solidFill>
              <a:srgbClr val="004589"/>
            </a:solidFill>
          </a:endParaRPr>
        </a:p>
      </dsp:txBody>
      <dsp:txXfrm>
        <a:off x="0" y="1128708"/>
        <a:ext cx="11328400" cy="1635075"/>
      </dsp:txXfrm>
    </dsp:sp>
    <dsp:sp modelId="{C28C5CF6-DEAC-4203-95F4-9E6454E3BE48}">
      <dsp:nvSpPr>
        <dsp:cNvPr id="0" name=""/>
        <dsp:cNvSpPr/>
      </dsp:nvSpPr>
      <dsp:spPr>
        <a:xfrm>
          <a:off x="0" y="2950983"/>
          <a:ext cx="11328400" cy="663758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589"/>
              </a:solidFill>
            </a:rPr>
            <a:t>-После 2-го месяца жизни- 8 детей (19%)</a:t>
          </a:r>
          <a:endParaRPr lang="ru-RU" sz="2400" b="1" kern="1200" dirty="0">
            <a:solidFill>
              <a:srgbClr val="004589"/>
            </a:solidFill>
          </a:endParaRPr>
        </a:p>
      </dsp:txBody>
      <dsp:txXfrm>
        <a:off x="0" y="2950983"/>
        <a:ext cx="11328400" cy="66375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C62F6-4299-4AC7-A3A7-335F4DAF2CF3}">
      <dsp:nvSpPr>
        <dsp:cNvPr id="0" name=""/>
        <dsp:cNvSpPr/>
      </dsp:nvSpPr>
      <dsp:spPr>
        <a:xfrm>
          <a:off x="0" y="78524"/>
          <a:ext cx="11328400" cy="121680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589"/>
              </a:solidFill>
            </a:rPr>
            <a:t>Все дети получили курс </a:t>
          </a:r>
          <a:r>
            <a:rPr lang="ru-RU" sz="2400" b="1" kern="1200" dirty="0" err="1" smtClean="0">
              <a:solidFill>
                <a:srgbClr val="004589"/>
              </a:solidFill>
            </a:rPr>
            <a:t>неоцитотекта</a:t>
          </a:r>
          <a:r>
            <a:rPr lang="ru-RU" sz="2400" b="1" kern="1200" dirty="0" smtClean="0">
              <a:solidFill>
                <a:srgbClr val="004589"/>
              </a:solidFill>
            </a:rPr>
            <a:t> 1 мл/кг через день  (3-9 введений)</a:t>
          </a:r>
          <a:endParaRPr lang="ru-RU" sz="2400" b="1" kern="1200" dirty="0">
            <a:solidFill>
              <a:srgbClr val="004589"/>
            </a:solidFill>
          </a:endParaRPr>
        </a:p>
      </dsp:txBody>
      <dsp:txXfrm>
        <a:off x="0" y="78524"/>
        <a:ext cx="11328400" cy="1216800"/>
      </dsp:txXfrm>
    </dsp:sp>
    <dsp:sp modelId="{51ABC500-DB15-46F9-B4AF-96817AFDD886}">
      <dsp:nvSpPr>
        <dsp:cNvPr id="0" name=""/>
        <dsp:cNvSpPr/>
      </dsp:nvSpPr>
      <dsp:spPr>
        <a:xfrm>
          <a:off x="0" y="1295324"/>
          <a:ext cx="11328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i="1" kern="1200" dirty="0" smtClean="0">
              <a:solidFill>
                <a:srgbClr val="004589"/>
              </a:solidFill>
            </a:rPr>
            <a:t>Клинические рекомендации – не менее 6 введений</a:t>
          </a:r>
          <a:endParaRPr lang="ru-RU" sz="2400" b="1" i="1" kern="1200" dirty="0">
            <a:solidFill>
              <a:srgbClr val="004589"/>
            </a:solidFill>
          </a:endParaRPr>
        </a:p>
      </dsp:txBody>
      <dsp:txXfrm>
        <a:off x="0" y="1295324"/>
        <a:ext cx="11328400" cy="1076400"/>
      </dsp:txXfrm>
    </dsp:sp>
    <dsp:sp modelId="{42D8EE8F-EE10-47CD-917D-A983F7566C34}">
      <dsp:nvSpPr>
        <dsp:cNvPr id="0" name=""/>
        <dsp:cNvSpPr/>
      </dsp:nvSpPr>
      <dsp:spPr>
        <a:xfrm>
          <a:off x="0" y="2371724"/>
          <a:ext cx="11328400" cy="121680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4589"/>
              </a:solidFill>
            </a:rPr>
            <a:t>Ганцикловир</a:t>
          </a:r>
          <a:r>
            <a:rPr lang="ru-RU" sz="2400" b="1" kern="1200" dirty="0" smtClean="0">
              <a:solidFill>
                <a:srgbClr val="004589"/>
              </a:solidFill>
            </a:rPr>
            <a:t>- получили 2 детей в связи с тяжелой клиникой заболевания (менингит, гепатит, пневмония)-6мг/кг каждые 12 часов 21 день</a:t>
          </a:r>
          <a:endParaRPr lang="ru-RU" sz="2400" b="1" kern="1200" dirty="0">
            <a:solidFill>
              <a:srgbClr val="004589"/>
            </a:solidFill>
          </a:endParaRPr>
        </a:p>
      </dsp:txBody>
      <dsp:txXfrm>
        <a:off x="0" y="2371724"/>
        <a:ext cx="11328400" cy="1216800"/>
      </dsp:txXfrm>
    </dsp:sp>
    <dsp:sp modelId="{5F8A5388-C06E-42A4-9E0B-96A2DD438DD4}">
      <dsp:nvSpPr>
        <dsp:cNvPr id="0" name=""/>
        <dsp:cNvSpPr/>
      </dsp:nvSpPr>
      <dsp:spPr>
        <a:xfrm>
          <a:off x="0" y="3588524"/>
          <a:ext cx="11328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i="1" kern="1200" dirty="0" smtClean="0">
              <a:solidFill>
                <a:srgbClr val="004589"/>
              </a:solidFill>
            </a:rPr>
            <a:t>Клинические рекомендации –  курс 14- 21 день. При необходимости- </a:t>
          </a:r>
          <a:r>
            <a:rPr lang="ru-RU" sz="2400" b="1" i="1" kern="1200" dirty="0" err="1" smtClean="0">
              <a:solidFill>
                <a:srgbClr val="004589"/>
              </a:solidFill>
            </a:rPr>
            <a:t>валганцикловир</a:t>
          </a:r>
          <a:r>
            <a:rPr lang="ru-RU" sz="2400" b="1" i="1" kern="1200" dirty="0" smtClean="0">
              <a:solidFill>
                <a:srgbClr val="004589"/>
              </a:solidFill>
            </a:rPr>
            <a:t> внутрь 16 мг/кг каждые 12 часов до 6 месяцев</a:t>
          </a:r>
          <a:endParaRPr lang="ru-RU" sz="2400" kern="1200" dirty="0"/>
        </a:p>
      </dsp:txBody>
      <dsp:txXfrm>
        <a:off x="0" y="3588524"/>
        <a:ext cx="113284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6301" cy="6858000"/>
          </a:xfrm>
          <a:prstGeom prst="rect">
            <a:avLst/>
          </a:prstGeom>
        </p:spPr>
      </p:pic>
      <p:sp>
        <p:nvSpPr>
          <p:cNvPr id="14" name="Заголовок 3"/>
          <p:cNvSpPr txBox="1">
            <a:spLocks/>
          </p:cNvSpPr>
          <p:nvPr userDrawn="1"/>
        </p:nvSpPr>
        <p:spPr>
          <a:xfrm>
            <a:off x="2233499" y="203224"/>
            <a:ext cx="9310799" cy="6029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458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80"/>
              </a:lnSpc>
            </a:pPr>
            <a:r>
              <a:rPr lang="ru-RU" sz="1400" b="0" dirty="0" smtClean="0">
                <a:solidFill>
                  <a:srgbClr val="004589"/>
                </a:solidFill>
                <a:latin typeface="+mn-lt"/>
              </a:rPr>
              <a:t>XI ЕЖЕГОДНЫЙ КОНГРЕСС СПЕЦИАЛИСТОВ ПЕРИНАТАЛЬНОЙ МЕДИЦИНЫ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14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B0F0"/>
                </a:solidFill>
                <a:latin typeface="+mn-lt"/>
              </a:rPr>
              <a:t> «СОВРЕМЕННАЯ ПЕРИНАТОЛОГИЯ: ОРГАНИЗАЦИЯ, ТЕХНОЛОГИИ, КАЧЕСТВО»,</a:t>
            </a:r>
            <a:r>
              <a:rPr lang="ru-RU" sz="24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F0"/>
                </a:solidFill>
                <a:latin typeface="+mn-lt"/>
              </a:rPr>
            </a:br>
            <a:r>
              <a:rPr lang="ru-RU" sz="1400" b="0" dirty="0" smtClean="0">
                <a:latin typeface="+mn-lt"/>
              </a:rPr>
              <a:t>ПОСВЯЩЕННЫЙ 90-ЛЕТИЮ СО ДНЯ РОЖДЕНИЯ АКАДЕМИКА В.А. ТАБОЛИНА</a:t>
            </a:r>
            <a:endParaRPr lang="ru-RU" sz="1400" b="0" dirty="0">
              <a:latin typeface="+mn-lt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169377" y="4638583"/>
            <a:ext cx="10019812" cy="61129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6" name="Изображение 15" descr="Perinatal medicine-04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41" t="81624" r="29254" b="2859"/>
          <a:stretch/>
        </p:blipFill>
        <p:spPr>
          <a:xfrm>
            <a:off x="2233499" y="1672018"/>
            <a:ext cx="1813969" cy="816205"/>
          </a:xfrm>
          <a:prstGeom prst="rect">
            <a:avLst/>
          </a:prstGeom>
        </p:spPr>
      </p:pic>
      <p:sp>
        <p:nvSpPr>
          <p:cNvPr id="17" name="Название 1"/>
          <p:cNvSpPr>
            <a:spLocks noGrp="1"/>
          </p:cNvSpPr>
          <p:nvPr>
            <p:ph type="title"/>
          </p:nvPr>
        </p:nvSpPr>
        <p:spPr>
          <a:xfrm>
            <a:off x="1169377" y="3354097"/>
            <a:ext cx="8871438" cy="11211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all">
                <a:solidFill>
                  <a:srgbClr val="FF7E79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0"/>
          </p:nvPr>
        </p:nvSpPr>
        <p:spPr>
          <a:xfrm>
            <a:off x="1169377" y="5310323"/>
            <a:ext cx="10019812" cy="611295"/>
          </a:xfrm>
        </p:spPr>
        <p:txBody>
          <a:bodyPr>
            <a:normAutofit/>
          </a:bodyPr>
          <a:lstStyle>
            <a:lvl1pPr marL="0" indent="0">
              <a:buNone/>
              <a:defRPr sz="2000"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169377" y="6252887"/>
            <a:ext cx="5543173" cy="273844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ru-RU" sz="1600" b="0" dirty="0" smtClean="0">
                <a:solidFill>
                  <a:srgbClr val="00458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1600" b="0" dirty="0">
                <a:solidFill>
                  <a:srgbClr val="004589"/>
                </a:solidFill>
                <a:latin typeface="Calibri" charset="0"/>
                <a:ea typeface="Calibri" charset="0"/>
                <a:cs typeface="Calibri" charset="0"/>
              </a:rPr>
              <a:t>г. </a:t>
            </a:r>
            <a:r>
              <a:rPr lang="ru-RU" sz="1600" b="0" dirty="0" smtClean="0">
                <a:solidFill>
                  <a:srgbClr val="004589"/>
                </a:solidFill>
                <a:latin typeface="Calibri" charset="0"/>
                <a:ea typeface="Calibri" charset="0"/>
                <a:cs typeface="Calibri" charset="0"/>
              </a:rPr>
              <a:t>Москва,  </a:t>
            </a:r>
            <a:r>
              <a:rPr lang="ru-RU" sz="1600" b="0" dirty="0">
                <a:solidFill>
                  <a:srgbClr val="004589"/>
                </a:solidFill>
                <a:latin typeface="Calibri" charset="0"/>
                <a:ea typeface="Calibri" charset="0"/>
                <a:cs typeface="Calibri" charset="0"/>
              </a:rPr>
              <a:t>2016 г</a:t>
            </a:r>
            <a:r>
              <a:rPr lang="ru-RU" sz="1600" b="0" dirty="0" smtClean="0">
                <a:solidFill>
                  <a:srgbClr val="004589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ru-RU" sz="1600" b="0" dirty="0">
              <a:solidFill>
                <a:srgbClr val="00458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4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>
                <a:solidFill>
                  <a:srgbClr val="004589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1478280"/>
            <a:ext cx="11328010" cy="4742645"/>
          </a:xfrm>
        </p:spPr>
        <p:txBody>
          <a:bodyPr>
            <a:normAutofit/>
          </a:bodyPr>
          <a:lstStyle>
            <a:lvl1pPr>
              <a:defRPr sz="1600" strike="noStrike" baseline="0">
                <a:latin typeface="Calibri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2970" y="6356350"/>
            <a:ext cx="2743200" cy="365125"/>
          </a:xfrm>
        </p:spPr>
        <p:txBody>
          <a:bodyPr/>
          <a:lstStyle/>
          <a:p>
            <a:fld id="{24335365-7244-FD49-ABD3-84F307A90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365-7244-FD49-ABD3-84F307A906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34904" y="4249990"/>
            <a:ext cx="8586104" cy="8407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FF7E79"/>
                </a:solidFill>
                <a:latin typeface="+mn-lt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399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609585"/>
            <a:fld id="{66BF3041-FC34-4047-BB22-5B0D2301E6DC}" type="datetimeFigureOut">
              <a:rPr lang="ru-RU" sz="2400" smtClean="0">
                <a:solidFill>
                  <a:prstClr val="black"/>
                </a:solidFill>
              </a:rPr>
              <a:pPr defTabSz="609585"/>
              <a:t>30.09.2016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609585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A164-9FFA-E24D-BDB3-5423A42C1D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Изображение 6" descr="Perinatal medicin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7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43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Presentation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9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A164-9FFA-E24D-BDB3-5423A42C1D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15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A164-9FFA-E24D-BDB3-5423A42C1D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1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Presentation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9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89339" y="4406901"/>
            <a:ext cx="10086548" cy="1362075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9339" y="3870620"/>
            <a:ext cx="10167181" cy="536281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A164-9FFA-E24D-BDB3-5423A42C1D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78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80219" y="1774032"/>
            <a:ext cx="5310759" cy="4327704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12885" y="2827928"/>
            <a:ext cx="3888291" cy="327380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A164-9FFA-E24D-BDB3-5423A42C1D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1149024" y="274639"/>
            <a:ext cx="10433376" cy="8038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72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82"/>
          <a:stretch/>
        </p:blipFill>
        <p:spPr>
          <a:xfrm>
            <a:off x="518160" y="343191"/>
            <a:ext cx="11414760" cy="4137369"/>
          </a:xfrm>
          <a:prstGeom prst="rect">
            <a:avLst/>
          </a:prstGeom>
        </p:spPr>
      </p:pic>
      <p:sp>
        <p:nvSpPr>
          <p:cNvPr id="16" name="Прямоугольник 15"/>
          <p:cNvSpPr/>
          <p:nvPr userDrawn="1"/>
        </p:nvSpPr>
        <p:spPr>
          <a:xfrm>
            <a:off x="4076986" y="-2"/>
            <a:ext cx="8115014" cy="747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-1"/>
            <a:ext cx="10835640" cy="7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" y="1432560"/>
            <a:ext cx="11414760" cy="47444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467B-1990-3D4E-8A35-0FAD52AB39C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3040" y="6327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5365-7244-FD49-ABD3-84F307A906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0440" y="67297"/>
            <a:ext cx="738334" cy="10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98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Presentation-0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024" y="274639"/>
            <a:ext cx="10433376" cy="80389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9024" y="1935309"/>
            <a:ext cx="10433376" cy="4190855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1A3BA164-9FFA-E24D-BDB3-5423A42C1D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2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xStyles>
    <p:titleStyle>
      <a:lvl1pPr algn="l" defTabSz="609585" rtl="0" eaLnBrk="1" latinLnBrk="0" hangingPunct="1">
        <a:spcBef>
          <a:spcPct val="0"/>
        </a:spcBef>
        <a:buNone/>
        <a:defRPr sz="3200" kern="1200">
          <a:solidFill>
            <a:srgbClr val="004589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0" algn="l" defTabSz="609585" rtl="0" eaLnBrk="1" latinLnBrk="0" hangingPunct="1">
        <a:spcBef>
          <a:spcPct val="20000"/>
        </a:spcBef>
        <a:buFont typeface="Arial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0" algn="l" defTabSz="609585" rtl="0" eaLnBrk="1" latinLnBrk="0" hangingPunct="1">
        <a:spcBef>
          <a:spcPct val="20000"/>
        </a:spcBef>
        <a:buFont typeface="Arial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0" algn="l" defTabSz="609585" rtl="0" eaLnBrk="1" latinLnBrk="0" hangingPunct="1">
        <a:spcBef>
          <a:spcPct val="20000"/>
        </a:spcBef>
        <a:buFont typeface="Arial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0" algn="l" defTabSz="609585" rtl="0" eaLnBrk="1" latinLnBrk="0" hangingPunct="1">
        <a:spcBef>
          <a:spcPct val="20000"/>
        </a:spcBef>
        <a:buFont typeface="Arial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.com/cell-host-microbe/abstract/S1931-3128(13)00149-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.com/cell-host-microbe/abstract/S1931-3128(13)00149-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32" y="161679"/>
            <a:ext cx="827451" cy="844304"/>
          </a:xfrm>
          <a:prstGeom prst="rect">
            <a:avLst/>
          </a:prstGeom>
        </p:spPr>
      </p:pic>
      <p:pic>
        <p:nvPicPr>
          <p:cNvPr id="7" name="Picture 2" descr="C:\Users\user19\Desktop\SP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0886" y="89238"/>
            <a:ext cx="1077777" cy="10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39351" y="4389108"/>
            <a:ext cx="11543781" cy="1344149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i="1" dirty="0" smtClean="0">
                <a:solidFill>
                  <a:srgbClr val="1F497D"/>
                </a:solidFill>
                <a:cs typeface="Times New Roman" pitchFamily="18" charset="0"/>
              </a:rPr>
              <a:t>Л.А. Федорова- </a:t>
            </a:r>
            <a:r>
              <a:rPr lang="ru-RU" sz="2100" i="1" dirty="0" err="1" smtClean="0">
                <a:solidFill>
                  <a:srgbClr val="1F497D"/>
                </a:solidFill>
                <a:cs typeface="Times New Roman" pitchFamily="18" charset="0"/>
              </a:rPr>
              <a:t>ио</a:t>
            </a:r>
            <a:r>
              <a:rPr lang="ru-RU" sz="2100" i="1" dirty="0" smtClean="0">
                <a:solidFill>
                  <a:srgbClr val="1F497D"/>
                </a:solidFill>
                <a:cs typeface="Times New Roman" pitchFamily="18" charset="0"/>
              </a:rPr>
              <a:t> зав кафедрой </a:t>
            </a:r>
            <a:r>
              <a:rPr lang="ru-RU" sz="2100" i="1" dirty="0" err="1" smtClean="0">
                <a:solidFill>
                  <a:srgbClr val="1F497D"/>
                </a:solidFill>
                <a:cs typeface="Times New Roman" pitchFamily="18" charset="0"/>
              </a:rPr>
              <a:t>неонатологии</a:t>
            </a:r>
            <a:r>
              <a:rPr lang="ru-RU" sz="2100" i="1" dirty="0" smtClean="0">
                <a:solidFill>
                  <a:srgbClr val="1F497D"/>
                </a:solidFill>
                <a:cs typeface="Times New Roman" pitchFamily="18" charset="0"/>
              </a:rPr>
              <a:t> и </a:t>
            </a:r>
            <a:r>
              <a:rPr lang="ru-RU" sz="2100" i="1" dirty="0" err="1" smtClean="0">
                <a:solidFill>
                  <a:srgbClr val="1F497D"/>
                </a:solidFill>
                <a:cs typeface="Times New Roman" pitchFamily="18" charset="0"/>
              </a:rPr>
              <a:t>неонатальной</a:t>
            </a:r>
            <a:r>
              <a:rPr lang="ru-RU" sz="2100" i="1" dirty="0" smtClean="0">
                <a:solidFill>
                  <a:srgbClr val="1F497D"/>
                </a:solidFill>
                <a:cs typeface="Times New Roman" pitchFamily="18" charset="0"/>
              </a:rPr>
              <a:t> реаниматологии ФП и ДПО , Ю.В. Петренко – проректор по лечебной работе, </a:t>
            </a:r>
          </a:p>
          <a:p>
            <a:pPr algn="ctr"/>
            <a:r>
              <a:rPr lang="ru-RU" sz="2100" i="1" dirty="0" err="1" smtClean="0">
                <a:solidFill>
                  <a:srgbClr val="1F497D"/>
                </a:solidFill>
                <a:cs typeface="Times New Roman" pitchFamily="18" charset="0"/>
              </a:rPr>
              <a:t>СПбГПМУ</a:t>
            </a:r>
            <a:endParaRPr lang="ru-RU" sz="2100" i="1" dirty="0">
              <a:solidFill>
                <a:srgbClr val="1F497D"/>
              </a:solidFill>
              <a:cs typeface="Times New Roman" pitchFamily="18" charset="0"/>
            </a:endParaRPr>
          </a:p>
          <a:p>
            <a:pPr algn="ctr"/>
            <a:endParaRPr lang="ru-RU" sz="1500" i="1" dirty="0">
              <a:solidFill>
                <a:srgbClr val="4F81BD">
                  <a:lumMod val="50000"/>
                </a:srgbClr>
              </a:solidFill>
              <a:cs typeface="Times New Roman" pitchFamily="18" charset="0"/>
            </a:endParaRPr>
          </a:p>
          <a:p>
            <a:pPr algn="ctr"/>
            <a:endParaRPr lang="en-US" sz="1600" i="1" dirty="0">
              <a:solidFill>
                <a:srgbClr val="4F81BD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392" y="2660916"/>
            <a:ext cx="10945216" cy="902163"/>
          </a:xfrm>
          <a:prstGeom prst="rect">
            <a:avLst/>
          </a:prstGeom>
          <a:noFill/>
        </p:spPr>
        <p:txBody>
          <a:bodyPr wrap="square" lIns="85717" tIns="42859" rIns="85717" bIns="42859" rtlCol="0">
            <a:spAutoFit/>
          </a:bodyPr>
          <a:lstStyle/>
          <a:p>
            <a:pPr algn="ctr" defTabSz="609570"/>
            <a:endParaRPr lang="ru-RU" b="1" dirty="0">
              <a:solidFill>
                <a:srgbClr val="326699"/>
              </a:solidFill>
              <a:cs typeface="Times New Roman" pitchFamily="18" charset="0"/>
            </a:endParaRPr>
          </a:p>
          <a:p>
            <a:pPr algn="ctr" defTabSz="609570"/>
            <a:r>
              <a:rPr lang="ru-RU" sz="3500" b="1" dirty="0" smtClean="0">
                <a:solidFill>
                  <a:srgbClr val="C00000"/>
                </a:solidFill>
                <a:cs typeface="Times New Roman" pitchFamily="18" charset="0"/>
              </a:rPr>
              <a:t>«Врожденная </a:t>
            </a:r>
            <a:r>
              <a:rPr lang="ru-RU" sz="3500" b="1" dirty="0" err="1" smtClean="0">
                <a:solidFill>
                  <a:srgbClr val="C00000"/>
                </a:solidFill>
                <a:cs typeface="Times New Roman" pitchFamily="18" charset="0"/>
              </a:rPr>
              <a:t>цитомегалия</a:t>
            </a:r>
            <a:r>
              <a:rPr lang="ru-RU" sz="3500" b="1" dirty="0" smtClean="0">
                <a:solidFill>
                  <a:srgbClr val="C00000"/>
                </a:solidFill>
                <a:cs typeface="Times New Roman" pitchFamily="18" charset="0"/>
              </a:rPr>
              <a:t>: взгляд </a:t>
            </a:r>
            <a:r>
              <a:rPr lang="ru-RU" sz="3500" b="1" dirty="0" err="1" smtClean="0">
                <a:solidFill>
                  <a:srgbClr val="C00000"/>
                </a:solidFill>
                <a:cs typeface="Times New Roman" pitchFamily="18" charset="0"/>
              </a:rPr>
              <a:t>неонатолога</a:t>
            </a:r>
            <a:r>
              <a:rPr lang="ru-RU" sz="3500" b="1" dirty="0" smtClean="0">
                <a:solidFill>
                  <a:srgbClr val="C00000"/>
                </a:solidFill>
                <a:cs typeface="Times New Roman" pitchFamily="18" charset="0"/>
              </a:rPr>
              <a:t>»</a:t>
            </a:r>
            <a:endParaRPr lang="ru-RU" sz="41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2069" y="6086653"/>
            <a:ext cx="12194069" cy="576064"/>
          </a:xfrm>
          <a:prstGeom prst="rect">
            <a:avLst/>
          </a:prstGeom>
          <a:noFill/>
        </p:spPr>
        <p:txBody>
          <a:bodyPr vert="horz" lIns="121914" tIns="60957" rIns="121914" bIns="60957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67"/>
              </a:lnSpc>
            </a:pPr>
            <a:r>
              <a:rPr lang="ru-RU" b="1" dirty="0">
                <a:solidFill>
                  <a:srgbClr val="1F497D"/>
                </a:solidFill>
                <a:cs typeface="Times New Roman" pitchFamily="18" charset="0"/>
              </a:rPr>
              <a:t> г. Москва,  2016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98506" y="63628"/>
            <a:ext cx="9947564" cy="135421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2100" b="1" dirty="0">
                <a:solidFill>
                  <a:srgbClr val="1F497D"/>
                </a:solidFill>
              </a:rPr>
              <a:t>XI ЕЖЕГОДНЫЙ КОНГРЕСС СПЕЦИАЛИСТОВ ПЕРИНАТАЛЬНОЙ МЕДИЦИНЫ</a:t>
            </a:r>
          </a:p>
          <a:p>
            <a:pPr algn="ctr" defTabSz="609570"/>
            <a:r>
              <a:rPr lang="ru-RU" sz="2100" b="1" dirty="0">
                <a:solidFill>
                  <a:srgbClr val="1F497D"/>
                </a:solidFill>
              </a:rPr>
              <a:t> «СОВРЕМЕННАЯ ПЕРИНАТОЛОГИЯ: ОРГАНИЗАЦИЯ, ТЕХНОЛОГИИ, КАЧЕСТВО»,</a:t>
            </a:r>
          </a:p>
          <a:p>
            <a:pPr algn="ctr" defTabSz="609570"/>
            <a:r>
              <a:rPr lang="ru-RU" sz="1900" b="1" dirty="0">
                <a:solidFill>
                  <a:prstClr val="white">
                    <a:lumMod val="50000"/>
                  </a:prstClr>
                </a:solidFill>
              </a:rPr>
              <a:t>ПОСВЯЩЕННЫЙ 90-ЛЕТИЮ СО ДНЯ РОЖДЕНИЯ АКАДЕМИКА В.А. ТАБОЛИНА</a:t>
            </a:r>
          </a:p>
          <a:p>
            <a:pPr algn="ctr" defTabSz="609570"/>
            <a:endParaRPr lang="ru-RU" sz="19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0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 анализ 43 историй болезней (2012-2015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5" y="1198563"/>
          <a:ext cx="113284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Характеристика матерей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5" y="1477963"/>
          <a:ext cx="1132840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Патология беременности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5" y="1477963"/>
          <a:ext cx="1132840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67"/>
                <a:gridCol w="1888067"/>
                <a:gridCol w="1888067"/>
                <a:gridCol w="1888067"/>
                <a:gridCol w="1888067"/>
                <a:gridCol w="188806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4589"/>
                          </a:solidFill>
                        </a:rPr>
                        <a:t>3 и более беременностей в анамнезе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4589"/>
                          </a:solidFill>
                        </a:rPr>
                        <a:t>Угроза прерывания</a:t>
                      </a:r>
                    </a:p>
                    <a:p>
                      <a:endParaRPr lang="ru-RU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4589"/>
                          </a:solidFill>
                        </a:rPr>
                        <a:t>ОРЗ</a:t>
                      </a:r>
                      <a:r>
                        <a:rPr lang="ru-RU" baseline="0" dirty="0" smtClean="0">
                          <a:solidFill>
                            <a:srgbClr val="004589"/>
                          </a:solidFill>
                        </a:rPr>
                        <a:t> с лихорадкой</a:t>
                      </a:r>
                      <a:endParaRPr lang="ru-RU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rgbClr val="004589"/>
                          </a:solidFill>
                        </a:rPr>
                        <a:t>Урогенитальные</a:t>
                      </a:r>
                      <a:r>
                        <a:rPr lang="ru-RU" dirty="0" smtClean="0">
                          <a:solidFill>
                            <a:srgbClr val="004589"/>
                          </a:solidFill>
                        </a:rPr>
                        <a:t> инфекции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4589"/>
                          </a:solidFill>
                        </a:rPr>
                        <a:t>Хорионамнионит</a:t>
                      </a:r>
                      <a:r>
                        <a:rPr lang="ru-RU" dirty="0" smtClean="0">
                          <a:solidFill>
                            <a:srgbClr val="004589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4589"/>
                          </a:solidFill>
                        </a:rPr>
                        <a:t>гистологически</a:t>
                      </a:r>
                      <a:r>
                        <a:rPr lang="ru-RU" baseline="0" dirty="0" smtClean="0">
                          <a:solidFill>
                            <a:srgbClr val="004589"/>
                          </a:solidFill>
                        </a:rPr>
                        <a:t> подтвержденный</a:t>
                      </a:r>
                      <a:endParaRPr lang="ru-RU" dirty="0" smtClean="0">
                        <a:solidFill>
                          <a:srgbClr val="004589"/>
                        </a:solidFill>
                      </a:endParaRPr>
                    </a:p>
                    <a:p>
                      <a:endParaRPr lang="ru-RU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%/ </a:t>
                      </a:r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N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589"/>
                          </a:solidFill>
                        </a:rPr>
                        <a:t>%/ </a:t>
                      </a:r>
                      <a:r>
                        <a:rPr lang="en-US" sz="1800" b="1" dirty="0" smtClean="0">
                          <a:solidFill>
                            <a:srgbClr val="004589"/>
                          </a:solidFill>
                        </a:rPr>
                        <a:t>N</a:t>
                      </a:r>
                      <a:endParaRPr lang="ru-RU" sz="1800" b="1" dirty="0" smtClean="0">
                        <a:solidFill>
                          <a:srgbClr val="004589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589"/>
                          </a:solidFill>
                        </a:rPr>
                        <a:t>%/ </a:t>
                      </a:r>
                      <a:r>
                        <a:rPr lang="en-US" sz="1800" b="1" dirty="0" smtClean="0">
                          <a:solidFill>
                            <a:srgbClr val="004589"/>
                          </a:solidFill>
                        </a:rPr>
                        <a:t>N</a:t>
                      </a:r>
                      <a:endParaRPr lang="ru-RU" sz="1800" b="1" dirty="0" smtClean="0">
                        <a:solidFill>
                          <a:srgbClr val="004589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589"/>
                          </a:solidFill>
                        </a:rPr>
                        <a:t>%/ </a:t>
                      </a:r>
                      <a:r>
                        <a:rPr lang="en-US" sz="1800" b="1" dirty="0" smtClean="0">
                          <a:solidFill>
                            <a:srgbClr val="004589"/>
                          </a:solidFill>
                        </a:rPr>
                        <a:t>N</a:t>
                      </a:r>
                      <a:endParaRPr lang="ru-RU" sz="1800" b="1" dirty="0" smtClean="0">
                        <a:solidFill>
                          <a:srgbClr val="004589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Вирусно-бактериальный 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гнойный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4589"/>
                          </a:solidFill>
                        </a:rPr>
                        <a:t>37% (16)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4589"/>
                          </a:solidFill>
                        </a:rPr>
                        <a:t>46% (20)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4589"/>
                          </a:solidFill>
                        </a:rPr>
                        <a:t>16% (7)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4589"/>
                          </a:solidFill>
                        </a:rPr>
                        <a:t>51% (22)</a:t>
                      </a:r>
                    </a:p>
                    <a:p>
                      <a:r>
                        <a:rPr lang="ru-RU" b="0" dirty="0" smtClean="0">
                          <a:solidFill>
                            <a:srgbClr val="004589"/>
                          </a:solidFill>
                        </a:rPr>
                        <a:t>(</a:t>
                      </a:r>
                      <a:r>
                        <a:rPr lang="ru-RU" b="0" dirty="0" err="1" smtClean="0">
                          <a:solidFill>
                            <a:srgbClr val="004589"/>
                          </a:solidFill>
                        </a:rPr>
                        <a:t>хламидиоз</a:t>
                      </a:r>
                      <a:r>
                        <a:rPr lang="ru-RU" b="0" dirty="0" smtClean="0">
                          <a:solidFill>
                            <a:srgbClr val="004589"/>
                          </a:solidFill>
                        </a:rPr>
                        <a:t>,</a:t>
                      </a:r>
                      <a:r>
                        <a:rPr lang="ru-RU" b="0" baseline="0" dirty="0" smtClean="0">
                          <a:solidFill>
                            <a:srgbClr val="004589"/>
                          </a:solidFill>
                        </a:rPr>
                        <a:t> бактериурия, </a:t>
                      </a:r>
                      <a:r>
                        <a:rPr lang="ru-RU" b="0" baseline="0" dirty="0" err="1" smtClean="0">
                          <a:solidFill>
                            <a:srgbClr val="004589"/>
                          </a:solidFill>
                        </a:rPr>
                        <a:t>пиелонефрит</a:t>
                      </a:r>
                      <a:r>
                        <a:rPr lang="ru-RU" b="0" baseline="0" dirty="0" smtClean="0">
                          <a:solidFill>
                            <a:srgbClr val="004589"/>
                          </a:solidFill>
                        </a:rPr>
                        <a:t>, аднексит, </a:t>
                      </a:r>
                      <a:r>
                        <a:rPr lang="ru-RU" b="0" baseline="0" dirty="0" err="1" smtClean="0">
                          <a:solidFill>
                            <a:srgbClr val="004589"/>
                          </a:solidFill>
                        </a:rPr>
                        <a:t>кандидозный</a:t>
                      </a:r>
                      <a:r>
                        <a:rPr lang="ru-RU" b="0" baseline="0" dirty="0" smtClean="0">
                          <a:solidFill>
                            <a:srgbClr val="004589"/>
                          </a:solidFill>
                        </a:rPr>
                        <a:t> </a:t>
                      </a:r>
                      <a:r>
                        <a:rPr lang="ru-RU" b="0" baseline="0" dirty="0" err="1" smtClean="0">
                          <a:solidFill>
                            <a:srgbClr val="004589"/>
                          </a:solidFill>
                        </a:rPr>
                        <a:t>кольпит</a:t>
                      </a:r>
                      <a:r>
                        <a:rPr lang="ru-RU" b="0" baseline="0" dirty="0" smtClean="0">
                          <a:solidFill>
                            <a:srgbClr val="004589"/>
                          </a:solidFill>
                        </a:rPr>
                        <a:t>, высев </a:t>
                      </a:r>
                      <a:r>
                        <a:rPr lang="en-US" b="0" baseline="0" dirty="0" err="1" smtClean="0">
                          <a:solidFill>
                            <a:srgbClr val="004589"/>
                          </a:solidFill>
                        </a:rPr>
                        <a:t>E.coli</a:t>
                      </a:r>
                      <a:r>
                        <a:rPr lang="ru-RU" b="0" baseline="0" dirty="0" smtClean="0">
                          <a:solidFill>
                            <a:srgbClr val="004589"/>
                          </a:solidFill>
                        </a:rPr>
                        <a:t> из цервикального канала, герпес 2 типа)</a:t>
                      </a:r>
                      <a:endParaRPr lang="ru-RU" b="0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21% (9)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30% (13)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 </a:t>
            </a:r>
            <a:r>
              <a:rPr lang="ru-RU" dirty="0" err="1" smtClean="0"/>
              <a:t>гестации</a:t>
            </a:r>
            <a:r>
              <a:rPr lang="ru-RU" dirty="0" smtClean="0"/>
              <a:t> при рождении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5" y="1477963"/>
          <a:ext cx="1132840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Патология ребенка в </a:t>
            </a:r>
            <a:r>
              <a:rPr lang="ru-RU" dirty="0" err="1" smtClean="0"/>
              <a:t>неонатальном</a:t>
            </a:r>
            <a:r>
              <a:rPr lang="ru-RU" dirty="0" smtClean="0"/>
              <a:t> периоде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5" y="1477963"/>
          <a:ext cx="11328401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343"/>
                <a:gridCol w="1618343"/>
                <a:gridCol w="1618343"/>
                <a:gridCol w="1618343"/>
                <a:gridCol w="1618343"/>
                <a:gridCol w="1618343"/>
                <a:gridCol w="16183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ЗВУР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Реанимация в </a:t>
                      </a:r>
                      <a:r>
                        <a:rPr lang="ru-RU" dirty="0" err="1" smtClean="0"/>
                        <a:t>родзале</a:t>
                      </a:r>
                      <a:r>
                        <a:rPr lang="ru-RU" dirty="0" smtClean="0"/>
                        <a:t> (низкая оценка по </a:t>
                      </a:r>
                      <a:r>
                        <a:rPr lang="ru-RU" dirty="0" err="1" smtClean="0"/>
                        <a:t>Апгар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ДН)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Анемия в 1 сутки ж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Анемия</a:t>
                      </a:r>
                      <a:r>
                        <a:rPr lang="ru-RU" baseline="0" dirty="0" smtClean="0"/>
                        <a:t> к 1 месяцу ж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Тромбоцито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СРБ (+)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Патологи</a:t>
                      </a:r>
                    </a:p>
                    <a:p>
                      <a:r>
                        <a:rPr lang="ru-RU" dirty="0" err="1" smtClean="0"/>
                        <a:t>ческие</a:t>
                      </a:r>
                      <a:r>
                        <a:rPr lang="ru-RU" dirty="0" smtClean="0"/>
                        <a:t> уровни АЛТ,</a:t>
                      </a:r>
                      <a:r>
                        <a:rPr lang="ru-RU" baseline="0" dirty="0" smtClean="0"/>
                        <a:t> Билирубина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 32% (14)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58% (25)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28% (12)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51% (22)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44% (19)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23% (10)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23%(10)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(уровень </a:t>
                      </a:r>
                      <a:r>
                        <a:rPr lang="en-US" b="1" dirty="0" err="1" smtClean="0">
                          <a:solidFill>
                            <a:srgbClr val="004589"/>
                          </a:solidFill>
                        </a:rPr>
                        <a:t>Tr</a:t>
                      </a: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 72-150 Х10</a:t>
                      </a:r>
                      <a:r>
                        <a:rPr lang="ru-RU" sz="800" b="1" dirty="0" smtClean="0">
                          <a:solidFill>
                            <a:srgbClr val="004589"/>
                          </a:solidFill>
                        </a:rPr>
                        <a:t>9</a:t>
                      </a: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 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Сроки обследования на ЦМВ в отделениях патологии новорожденных (</a:t>
            </a:r>
            <a:r>
              <a:rPr lang="en-US" sz="2800" dirty="0" smtClean="0"/>
              <a:t>IG G, IG </a:t>
            </a:r>
            <a:r>
              <a:rPr lang="ru-RU" sz="2800" dirty="0" smtClean="0"/>
              <a:t>М</a:t>
            </a:r>
            <a:r>
              <a:rPr lang="en-US" sz="2800" dirty="0" smtClean="0"/>
              <a:t>, </a:t>
            </a:r>
            <a:r>
              <a:rPr lang="ru-RU" sz="2800" dirty="0" smtClean="0"/>
              <a:t>ПЦР, </a:t>
            </a:r>
            <a:r>
              <a:rPr lang="ru-RU" sz="2800" dirty="0" err="1" smtClean="0"/>
              <a:t>авидность</a:t>
            </a:r>
            <a:r>
              <a:rPr lang="ru-RU" sz="2800" dirty="0" smtClean="0"/>
              <a:t> в крови)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5" y="1477963"/>
          <a:ext cx="113284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Клинические симптомы ЦМВ у новорожденных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8161" y="1066799"/>
          <a:ext cx="10835637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948"/>
                <a:gridCol w="1547948"/>
                <a:gridCol w="1547948"/>
                <a:gridCol w="1554456"/>
                <a:gridCol w="1541441"/>
                <a:gridCol w="1547948"/>
                <a:gridCol w="1547948"/>
              </a:tblGrid>
              <a:tr h="11938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4589"/>
                          </a:solidFill>
                        </a:rPr>
                        <a:t>Поражение печени</a:t>
                      </a:r>
                      <a:endParaRPr lang="ru-RU" sz="20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4589"/>
                          </a:solidFill>
                        </a:rPr>
                        <a:t>Поражение почек</a:t>
                      </a:r>
                      <a:endParaRPr lang="ru-RU" sz="20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4589"/>
                          </a:solidFill>
                        </a:rPr>
                        <a:t>Геморрагическая</a:t>
                      </a:r>
                      <a:r>
                        <a:rPr lang="ru-RU" sz="2000" baseline="0" dirty="0" smtClean="0">
                          <a:solidFill>
                            <a:srgbClr val="004589"/>
                          </a:solidFill>
                        </a:rPr>
                        <a:t> сыпь </a:t>
                      </a:r>
                      <a:endParaRPr lang="ru-RU" sz="20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4589"/>
                          </a:solidFill>
                        </a:rPr>
                        <a:t>«черничный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4589"/>
                          </a:solidFill>
                        </a:rPr>
                        <a:t>пирог»</a:t>
                      </a:r>
                      <a:endParaRPr lang="ru-RU" sz="18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rgbClr val="004589"/>
                          </a:solidFill>
                        </a:rPr>
                        <a:t>Хорио</a:t>
                      </a:r>
                      <a:endParaRPr lang="ru-RU" sz="1800" dirty="0" smtClean="0">
                        <a:solidFill>
                          <a:srgbClr val="004589"/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004589"/>
                          </a:solidFill>
                        </a:rPr>
                        <a:t>ретинит</a:t>
                      </a:r>
                      <a:endParaRPr lang="ru-RU" sz="18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4589"/>
                          </a:solidFill>
                        </a:rPr>
                        <a:t>Менинго</a:t>
                      </a:r>
                      <a:endParaRPr lang="ru-RU" sz="2000" dirty="0" smtClean="0">
                        <a:solidFill>
                          <a:srgbClr val="004589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4589"/>
                          </a:solidFill>
                        </a:rPr>
                        <a:t>энцефалит</a:t>
                      </a:r>
                      <a:endParaRPr lang="ru-RU" sz="20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4589"/>
                          </a:solidFill>
                        </a:rPr>
                        <a:t>КСВП/ЗВОАЭ </a:t>
                      </a:r>
                      <a:r>
                        <a:rPr lang="ru-RU" sz="2000" dirty="0" smtClean="0">
                          <a:solidFill>
                            <a:srgbClr val="004589"/>
                          </a:solidFill>
                        </a:rPr>
                        <a:t>не зарегистрированы</a:t>
                      </a:r>
                      <a:endParaRPr lang="ru-RU" sz="20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196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Холангит, расширение ветки воротной вены, утолщение стенок желчного пузыря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4589"/>
                          </a:solidFill>
                        </a:rPr>
                        <a:t>Пиэлэктазия</a:t>
                      </a: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, повышение </a:t>
                      </a:r>
                      <a:r>
                        <a:rPr lang="ru-RU" b="1" dirty="0" err="1" smtClean="0">
                          <a:solidFill>
                            <a:srgbClr val="004589"/>
                          </a:solidFill>
                        </a:rPr>
                        <a:t>эхоплотности</a:t>
                      </a: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 коркового слоя, </a:t>
                      </a:r>
                      <a:r>
                        <a:rPr lang="ru-RU" b="1" dirty="0" err="1" smtClean="0">
                          <a:solidFill>
                            <a:srgbClr val="004589"/>
                          </a:solidFill>
                        </a:rPr>
                        <a:t>гиперэхогенность</a:t>
                      </a: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 пирамид, </a:t>
                      </a:r>
                      <a:r>
                        <a:rPr lang="ru-RU" b="1" dirty="0" err="1" smtClean="0">
                          <a:solidFill>
                            <a:srgbClr val="004589"/>
                          </a:solidFill>
                        </a:rPr>
                        <a:t>подкапсульные</a:t>
                      </a: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 кисты в почках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Очаговый,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периферический, часто</a:t>
                      </a:r>
                      <a:r>
                        <a:rPr lang="ru-RU" b="1" baseline="0" dirty="0" smtClean="0">
                          <a:solidFill>
                            <a:srgbClr val="004589"/>
                          </a:solidFill>
                        </a:rPr>
                        <a:t> с сочетанием кровоизлияний на глазном дне</a:t>
                      </a:r>
                      <a:endParaRPr lang="ru-RU" b="1" dirty="0" smtClean="0">
                        <a:solidFill>
                          <a:srgbClr val="004589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 белок 1,1-1,9 г/л</a:t>
                      </a:r>
                    </a:p>
                    <a:p>
                      <a:r>
                        <a:rPr lang="ru-RU" b="1" dirty="0" err="1" smtClean="0">
                          <a:solidFill>
                            <a:srgbClr val="004589"/>
                          </a:solidFill>
                        </a:rPr>
                        <a:t>Цитоз</a:t>
                      </a:r>
                      <a:r>
                        <a:rPr lang="ru-RU" b="1" baseline="0" dirty="0" smtClean="0">
                          <a:solidFill>
                            <a:srgbClr val="004589"/>
                          </a:solidFill>
                        </a:rPr>
                        <a:t> 65-85/3</a:t>
                      </a:r>
                    </a:p>
                    <a:p>
                      <a:endParaRPr lang="ru-RU" b="1" baseline="0" dirty="0" smtClean="0">
                        <a:solidFill>
                          <a:srgbClr val="004589"/>
                        </a:solidFill>
                      </a:endParaRPr>
                    </a:p>
                    <a:p>
                      <a:r>
                        <a:rPr lang="ru-RU" b="1" baseline="0" dirty="0" smtClean="0">
                          <a:solidFill>
                            <a:srgbClr val="004589"/>
                          </a:solidFill>
                        </a:rPr>
                        <a:t>(всего проведено </a:t>
                      </a:r>
                      <a:r>
                        <a:rPr lang="en-US" b="1" baseline="0" dirty="0" smtClean="0">
                          <a:solidFill>
                            <a:srgbClr val="004589"/>
                          </a:solidFill>
                        </a:rPr>
                        <a:t>LP</a:t>
                      </a:r>
                      <a:r>
                        <a:rPr lang="ru-RU" b="1" baseline="0" dirty="0" smtClean="0">
                          <a:solidFill>
                            <a:srgbClr val="004589"/>
                          </a:solidFill>
                        </a:rPr>
                        <a:t> 7 детям)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С одной и/или с двух сторон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  <a:tr h="119386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30% (13) 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14% (6)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7% (3)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25% (11)</a:t>
                      </a:r>
                    </a:p>
                    <a:p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9% (4)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28%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(12 пациентов) </a:t>
                      </a:r>
                    </a:p>
                    <a:p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User\Рабочий стол\Москва 2016\12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2201" y="2293144"/>
            <a:ext cx="292100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Экстрамедуллярное кроветворение</a:t>
            </a:r>
            <a:endParaRPr lang="ru-RU" dirty="0"/>
          </a:p>
        </p:txBody>
      </p:sp>
      <p:pic>
        <p:nvPicPr>
          <p:cNvPr id="4" name="Содержимое 3" descr="http://medpro.ru/sites/default/files/cell_host_and_microbe_-_natural_killer_cells_are_required_for_extramedullary_hematopoiesis_following_murine_cytomegalovirus_infectio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25" y="1362075"/>
            <a:ext cx="35718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8160" y="1193801"/>
            <a:ext cx="88671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Сбалансированная система кроветворения играет одну из ключевых ролей в работе</a:t>
            </a:r>
            <a:r>
              <a:rPr lang="ru-RU" dirty="0" smtClean="0"/>
              <a:t> иммунной системы. Во время развития плода кроветворение происходит в основном в печени и в селезенке. На более поздних этапах развития </a:t>
            </a:r>
            <a:r>
              <a:rPr lang="ru-RU" dirty="0" err="1" smtClean="0"/>
              <a:t>гемопоэз</a:t>
            </a:r>
            <a:r>
              <a:rPr lang="ru-RU" dirty="0" smtClean="0"/>
              <a:t> становится функцией костного мозга. Но при некоторых заболеваниях развивается </a:t>
            </a:r>
            <a:r>
              <a:rPr lang="ru-RU" u="sng" dirty="0" smtClean="0"/>
              <a:t>экстрамедуллярное кроветворение, когда клетки крови вновь начинают образовываться в других кроветворных органах, а не только в костном мозге: в печени, селезенке и др. Одним из наиболее известных активаторов экстрамедуллярного кроветворения является </a:t>
            </a:r>
            <a:r>
              <a:rPr lang="ru-RU" u="sng" dirty="0" err="1" smtClean="0"/>
              <a:t>цитомегаловирус</a:t>
            </a:r>
            <a:r>
              <a:rPr lang="ru-RU" u="sng" dirty="0" smtClean="0"/>
              <a:t> (ЦМВ), член семейства </a:t>
            </a:r>
            <a:r>
              <a:rPr lang="ru-RU" u="sng" dirty="0" err="1" smtClean="0"/>
              <a:t>герпесвирусов</a:t>
            </a:r>
            <a:r>
              <a:rPr lang="ru-RU" u="sng" dirty="0" smtClean="0"/>
              <a:t>.</a:t>
            </a:r>
          </a:p>
          <a:p>
            <a:r>
              <a:rPr lang="ru-RU" dirty="0" smtClean="0"/>
              <a:t>Немецкие ученые из Института Макса фон </a:t>
            </a:r>
            <a:r>
              <a:rPr lang="ru-RU" dirty="0" err="1" smtClean="0"/>
              <a:t>Петтенкофера</a:t>
            </a:r>
            <a:r>
              <a:rPr lang="ru-RU" dirty="0" smtClean="0"/>
              <a:t> при Мюнхенском университете в опыте на мышах обнаружили причастность естественных клеток-киллеров. Во-первых, они успешно распознают и уничтожают клетки, инфицированные ЦМВ. Во-вторых, они синтезируют и выбрасывают в окружающую их среду сигнальные молекулы, координирующие атаки других иммунных клеток на возбудителей инфекции.</a:t>
            </a:r>
            <a:r>
              <a:rPr lang="en-US" dirty="0" smtClean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(</a:t>
            </a:r>
            <a:r>
              <a:rPr lang="en-US" dirty="0" smtClean="0">
                <a:hlinkClick r:id="rId3"/>
              </a:rPr>
              <a:t>Natural Killer Cells Are Required for </a:t>
            </a:r>
            <a:r>
              <a:rPr lang="en-US" dirty="0" err="1" smtClean="0">
                <a:hlinkClick r:id="rId3"/>
              </a:rPr>
              <a:t>Extramedullary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Hematopoiesis</a:t>
            </a:r>
            <a:r>
              <a:rPr lang="en-US" dirty="0" smtClean="0">
                <a:hlinkClick r:id="rId3"/>
              </a:rPr>
              <a:t> following </a:t>
            </a:r>
            <a:r>
              <a:rPr lang="en-US" dirty="0" err="1" smtClean="0">
                <a:hlinkClick r:id="rId3"/>
              </a:rPr>
              <a:t>Murine</a:t>
            </a:r>
            <a:r>
              <a:rPr lang="en-US" dirty="0" smtClean="0">
                <a:hlinkClick r:id="rId3"/>
              </a:rPr>
              <a:t> Cytomegalovirus Infection</a:t>
            </a:r>
            <a:r>
              <a:rPr lang="en-US" dirty="0" smtClean="0"/>
              <a:t> - Cell Host and Microbe, </a:t>
            </a:r>
            <a:r>
              <a:rPr lang="en-US" dirty="0" err="1" smtClean="0"/>
              <a:t>doi</a:t>
            </a:r>
            <a:r>
              <a:rPr lang="en-US" dirty="0" smtClean="0"/>
              <a:t>: 10.1016/j.chom.2013.04.007, 15 May 2013</a:t>
            </a:r>
            <a:r>
              <a:rPr lang="ru-RU" dirty="0" smtClean="0"/>
              <a:t>)</a:t>
            </a:r>
            <a:r>
              <a:rPr lang="en-US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Экстрамедуллярное кроветворение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17241" y="1409700"/>
            <a:ext cx="8174759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61000" y="4597400"/>
            <a:ext cx="589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печень: в — дольки сформированы, мелкие очаги экстрамедуллярного кроветворения, г — </a:t>
            </a:r>
            <a:r>
              <a:rPr lang="ru-RU" dirty="0" err="1" smtClean="0"/>
              <a:t>дискомплексация</a:t>
            </a:r>
            <a:r>
              <a:rPr lang="ru-RU" dirty="0" smtClean="0"/>
              <a:t> балочного строения, широкие </a:t>
            </a:r>
            <a:r>
              <a:rPr lang="ru-RU" dirty="0" err="1" smtClean="0"/>
              <a:t>синусоидные</a:t>
            </a:r>
            <a:r>
              <a:rPr lang="ru-RU" dirty="0" smtClean="0"/>
              <a:t> капилляры, множественные очаги экстрамедуллярного кроветворения. ×100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900" y="1193800"/>
            <a:ext cx="34925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Экстрамедуллярное кроветворение развивается в ответ на воспалительную реакцию, вызванную проникновением ЦМВ. При дальнейшем размножении вируса он распространяется по организму, поражая макрофаги и тем самым подавляя иммунную реакцию организма. </a:t>
            </a:r>
            <a:r>
              <a:rPr lang="ru-RU" dirty="0" smtClean="0"/>
              <a:t>Соответственно, развитие экстрамедуллярного кроветворения будет зависеть от способностей естественных киллеров эффективно уничтожать инфицированные клетки</a:t>
            </a:r>
            <a:r>
              <a:rPr lang="ru-RU" sz="1200" dirty="0" smtClean="0"/>
              <a:t>.</a:t>
            </a:r>
            <a:r>
              <a:rPr lang="en-US" sz="1200" u="sng" dirty="0" smtClean="0">
                <a:hlinkClick r:id="rId3"/>
              </a:rPr>
              <a:t> Natural Killer Cells Are Required for </a:t>
            </a:r>
            <a:r>
              <a:rPr lang="en-US" sz="1200" u="sng" dirty="0" err="1" smtClean="0">
                <a:hlinkClick r:id="rId3"/>
              </a:rPr>
              <a:t>Extramedullary</a:t>
            </a:r>
            <a:r>
              <a:rPr lang="en-US" sz="1200" u="sng" dirty="0" smtClean="0">
                <a:hlinkClick r:id="rId3"/>
              </a:rPr>
              <a:t> </a:t>
            </a:r>
            <a:r>
              <a:rPr lang="en-US" sz="1200" u="sng" dirty="0" err="1" smtClean="0">
                <a:hlinkClick r:id="rId3"/>
              </a:rPr>
              <a:t>Hematopoiesis</a:t>
            </a:r>
            <a:r>
              <a:rPr lang="en-US" sz="1200" u="sng" dirty="0" smtClean="0">
                <a:hlinkClick r:id="rId3"/>
              </a:rPr>
              <a:t> following </a:t>
            </a:r>
            <a:r>
              <a:rPr lang="en-US" sz="1200" u="sng" dirty="0" err="1" smtClean="0">
                <a:hlinkClick r:id="rId3"/>
              </a:rPr>
              <a:t>Murine</a:t>
            </a:r>
            <a:r>
              <a:rPr lang="en-US" sz="1200" u="sng" dirty="0" smtClean="0">
                <a:hlinkClick r:id="rId3"/>
              </a:rPr>
              <a:t> Cytomegalovirus Infection</a:t>
            </a:r>
            <a:r>
              <a:rPr lang="en-US" sz="1200" dirty="0" smtClean="0"/>
              <a:t> - Cell Host and Microbe, </a:t>
            </a:r>
            <a:r>
              <a:rPr lang="en-US" sz="1200" dirty="0" err="1" smtClean="0"/>
              <a:t>doi</a:t>
            </a:r>
            <a:r>
              <a:rPr lang="en-US" sz="1200" dirty="0" smtClean="0"/>
              <a:t>: 10.1016/j.chom.2013.04.007, 15 May 2013 </a:t>
            </a:r>
            <a:endParaRPr lang="ru-RU" sz="12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хориоретинит</a:t>
            </a:r>
            <a:endParaRPr lang="ru-RU" dirty="0"/>
          </a:p>
        </p:txBody>
      </p:sp>
      <p:pic>
        <p:nvPicPr>
          <p:cNvPr id="1026" name="Picture 2" descr="C:\Documents and Settings\User\Рабочий стол\акт.хориоретинит\Алиева 2011 РН ЛКС , хориоретини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3725" y="15636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Эпидемиология врожденной </a:t>
            </a:r>
            <a:r>
              <a:rPr lang="ru-RU" sz="2400" dirty="0" err="1" smtClean="0">
                <a:latin typeface="+mn-lt"/>
              </a:rPr>
              <a:t>цитомегаловирусной</a:t>
            </a:r>
            <a:r>
              <a:rPr lang="ru-RU" sz="2400" dirty="0" smtClean="0">
                <a:latin typeface="+mn-lt"/>
              </a:rPr>
              <a:t> инфекции (Р.35.2)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8159" y="1168400"/>
          <a:ext cx="11327765" cy="505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81098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хориоретинит</a:t>
            </a:r>
            <a:endParaRPr lang="ru-RU" dirty="0"/>
          </a:p>
        </p:txBody>
      </p:sp>
      <p:pic>
        <p:nvPicPr>
          <p:cNvPr id="2050" name="Picture 2" descr="C:\Documents and Settings\User\Рабочий стол\акт.хориоретинит\Мойсенко O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3725" y="15636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хориоретинит</a:t>
            </a:r>
            <a:endParaRPr lang="ru-RU" dirty="0"/>
          </a:p>
        </p:txBody>
      </p:sp>
      <p:pic>
        <p:nvPicPr>
          <p:cNvPr id="3074" name="Picture 2" descr="C:\Documents and Settings\User\Рабочий стол\акт.хориоретинит\Фесенко 2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3725" y="15636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хориоретинит</a:t>
            </a:r>
            <a:endParaRPr lang="ru-RU" dirty="0"/>
          </a:p>
        </p:txBody>
      </p:sp>
      <p:pic>
        <p:nvPicPr>
          <p:cNvPr id="4098" name="Picture 2" descr="C:\Documents and Settings\User\Рабочий стол\акт.хориоретинит\Kulincev 07.06.16\645877a9-7bff-450f-b10b-9be3416a94b6.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3725" y="15636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279400"/>
            <a:ext cx="10680700" cy="889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ЦМВ и нарушения слуха (</a:t>
            </a:r>
            <a:r>
              <a:rPr lang="ru-RU" sz="2200" dirty="0" err="1" smtClean="0"/>
              <a:t>Вихнина</a:t>
            </a:r>
            <a:r>
              <a:rPr lang="ru-RU" sz="2200" dirty="0" smtClean="0"/>
              <a:t> С.М. «Диагностика отсроченных нарушений слуха у детей с врожденной </a:t>
            </a:r>
            <a:r>
              <a:rPr lang="ru-RU" sz="2200" dirty="0" err="1" smtClean="0"/>
              <a:t>цитомегаловирусной</a:t>
            </a:r>
            <a:r>
              <a:rPr lang="ru-RU" sz="2200" dirty="0" smtClean="0"/>
              <a:t> инфекцией», 2016).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004589"/>
                </a:solidFill>
              </a:rPr>
              <a:t>Анализ 63 историй болезней </a:t>
            </a:r>
            <a:r>
              <a:rPr lang="ru-RU" sz="2000" dirty="0" smtClean="0">
                <a:solidFill>
                  <a:srgbClr val="004589"/>
                </a:solidFill>
              </a:rPr>
              <a:t> </a:t>
            </a:r>
            <a:r>
              <a:rPr lang="ru-RU" sz="2000" b="1" dirty="0" smtClean="0">
                <a:solidFill>
                  <a:srgbClr val="004589"/>
                </a:solidFill>
              </a:rPr>
              <a:t>с врожденной ЦМВИ, проходивших лечение в детской городской больнице с 2009 по 2015 год. Среди всех обследуемых детей, 11 родились доношенными, 25 – на сроке 23-28 недель и 27 – на сроке 29-36 недель </a:t>
            </a:r>
            <a:r>
              <a:rPr lang="ru-RU" sz="2000" b="1" dirty="0" err="1" smtClean="0">
                <a:solidFill>
                  <a:srgbClr val="004589"/>
                </a:solidFill>
              </a:rPr>
              <a:t>гестации</a:t>
            </a:r>
            <a:r>
              <a:rPr lang="ru-RU" sz="2000" b="1" dirty="0" smtClean="0">
                <a:solidFill>
                  <a:srgbClr val="004589"/>
                </a:solidFill>
              </a:rPr>
              <a:t>. Всем детям был выполнен </a:t>
            </a:r>
            <a:r>
              <a:rPr lang="ru-RU" sz="2000" b="1" dirty="0" err="1" smtClean="0">
                <a:solidFill>
                  <a:srgbClr val="004589"/>
                </a:solidFill>
              </a:rPr>
              <a:t>неонатальный</a:t>
            </a:r>
            <a:r>
              <a:rPr lang="ru-RU" sz="2000" b="1" dirty="0" smtClean="0">
                <a:solidFill>
                  <a:srgbClr val="004589"/>
                </a:solidFill>
              </a:rPr>
              <a:t> </a:t>
            </a:r>
            <a:r>
              <a:rPr lang="ru-RU" sz="2000" b="1" dirty="0" err="1" smtClean="0">
                <a:solidFill>
                  <a:srgbClr val="004589"/>
                </a:solidFill>
              </a:rPr>
              <a:t>аудиологический</a:t>
            </a:r>
            <a:r>
              <a:rPr lang="ru-RU" sz="2000" b="1" dirty="0" smtClean="0">
                <a:solidFill>
                  <a:srgbClr val="004589"/>
                </a:solidFill>
              </a:rPr>
              <a:t> скрининг методами регистрации </a:t>
            </a:r>
            <a:r>
              <a:rPr lang="en-US" sz="2000" b="1" dirty="0" smtClean="0">
                <a:solidFill>
                  <a:srgbClr val="004589"/>
                </a:solidFill>
              </a:rPr>
              <a:t>ASSR </a:t>
            </a:r>
            <a:r>
              <a:rPr lang="ru-RU" sz="2000" b="1" dirty="0" smtClean="0">
                <a:solidFill>
                  <a:srgbClr val="004589"/>
                </a:solidFill>
              </a:rPr>
              <a:t>и ОАЭ со следующими результатами: у 34 детей слуховые вызванные потенциалы зарегистрированы с обеих сторон, у 23 –  зарегистрированы с одной стороны, у 6 </a:t>
            </a:r>
            <a:r>
              <a:rPr lang="en-US" sz="2000" b="1" dirty="0" smtClean="0">
                <a:solidFill>
                  <a:srgbClr val="004589"/>
                </a:solidFill>
              </a:rPr>
              <a:t>ASSR</a:t>
            </a:r>
            <a:r>
              <a:rPr lang="ru-RU" sz="2000" b="1" dirty="0" smtClean="0">
                <a:solidFill>
                  <a:srgbClr val="004589"/>
                </a:solidFill>
              </a:rPr>
              <a:t> и ОАЭ зарегистрированы не были. Таким образом, уже </a:t>
            </a:r>
            <a:r>
              <a:rPr lang="ru-RU" sz="2000" b="1" u="sng" dirty="0" smtClean="0">
                <a:solidFill>
                  <a:srgbClr val="004589"/>
                </a:solidFill>
              </a:rPr>
              <a:t>в </a:t>
            </a:r>
            <a:r>
              <a:rPr lang="ru-RU" sz="2000" b="1" u="sng" dirty="0" err="1" smtClean="0">
                <a:solidFill>
                  <a:srgbClr val="004589"/>
                </a:solidFill>
              </a:rPr>
              <a:t>неонатальном</a:t>
            </a:r>
            <a:r>
              <a:rPr lang="ru-RU" sz="2000" b="1" u="sng" dirty="0" smtClean="0">
                <a:solidFill>
                  <a:srgbClr val="004589"/>
                </a:solidFill>
              </a:rPr>
              <a:t> периоде почти половина детей с врожденной ЦМВ имела отрицательный </a:t>
            </a:r>
            <a:r>
              <a:rPr lang="ru-RU" sz="2000" b="1" u="sng" dirty="0" err="1" smtClean="0">
                <a:solidFill>
                  <a:srgbClr val="004589"/>
                </a:solidFill>
              </a:rPr>
              <a:t>аудиологический</a:t>
            </a:r>
            <a:r>
              <a:rPr lang="ru-RU" sz="2000" b="1" u="sng" dirty="0" smtClean="0">
                <a:solidFill>
                  <a:srgbClr val="004589"/>
                </a:solidFill>
              </a:rPr>
              <a:t> скрининг.</a:t>
            </a:r>
          </a:p>
          <a:p>
            <a:r>
              <a:rPr lang="ru-RU" sz="2000" b="1" dirty="0" smtClean="0">
                <a:solidFill>
                  <a:srgbClr val="004589"/>
                </a:solidFill>
              </a:rPr>
              <a:t>Повторное обследование прошли 26 детей в возрасте от двух месяцев до 6 лет. К настоящему моменту у двоих из обследованных детей основной группы выявлена врожденная двусторонняя СНТ, еще у одного ребенка – односторонняя СНТ; у одного мальчика с исходно хорошим слухом к возрасту 1 год развилась двусторонняя СНТ 4-й степени (15% слуховых потерь).</a:t>
            </a:r>
          </a:p>
          <a:p>
            <a:endParaRPr lang="ru-RU" sz="2000" b="1" dirty="0">
              <a:solidFill>
                <a:srgbClr val="0045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Поражение ЦНС при ЦМВ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17523" y="1477963"/>
          <a:ext cx="7648576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12"/>
                <a:gridCol w="1980412"/>
                <a:gridCol w="368775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ПИВК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Субэпендимальные</a:t>
                      </a:r>
                      <a:r>
                        <a:rPr lang="ru-RU" sz="2000" b="1" dirty="0" smtClean="0"/>
                        <a:t> и </a:t>
                      </a:r>
                      <a:r>
                        <a:rPr lang="ru-RU" sz="2000" b="1" dirty="0" err="1" smtClean="0"/>
                        <a:t>интраплексальные</a:t>
                      </a:r>
                      <a:r>
                        <a:rPr lang="ru-RU" sz="2000" b="1" dirty="0" smtClean="0"/>
                        <a:t> кисты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Кистозная форма</a:t>
                      </a:r>
                      <a:r>
                        <a:rPr lang="ru-RU" sz="2000" b="1" baseline="0" dirty="0" smtClean="0"/>
                        <a:t> ПВЛ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42 % (18)</a:t>
                      </a:r>
                    </a:p>
                    <a:p>
                      <a:r>
                        <a:rPr lang="ru-RU" sz="2000" b="1" dirty="0" smtClean="0"/>
                        <a:t>1 пациент – ВЖК</a:t>
                      </a:r>
                      <a:r>
                        <a:rPr lang="ru-RU" sz="2000" b="1" baseline="0" dirty="0" smtClean="0"/>
                        <a:t> 3 </a:t>
                      </a:r>
                      <a:r>
                        <a:rPr lang="ru-RU" sz="2000" b="1" baseline="0" dirty="0" err="1" smtClean="0"/>
                        <a:t>ст</a:t>
                      </a:r>
                      <a:endParaRPr lang="ru-RU" sz="2000" b="1" baseline="0" dirty="0" smtClean="0"/>
                    </a:p>
                    <a:p>
                      <a:r>
                        <a:rPr lang="ru-RU" sz="2000" b="1" baseline="0" dirty="0" smtClean="0"/>
                        <a:t>2 пациентов- ВЖК 2 </a:t>
                      </a:r>
                      <a:r>
                        <a:rPr lang="ru-RU" sz="2000" b="1" baseline="0" dirty="0" err="1" smtClean="0"/>
                        <a:t>ст</a:t>
                      </a:r>
                      <a:endParaRPr lang="ru-RU" sz="2000" b="1" baseline="0" dirty="0" smtClean="0"/>
                    </a:p>
                    <a:p>
                      <a:r>
                        <a:rPr lang="ru-RU" sz="2000" b="1" baseline="0" dirty="0" smtClean="0"/>
                        <a:t>15 пациентов – ВЖК 1 </a:t>
                      </a:r>
                      <a:r>
                        <a:rPr lang="ru-RU" sz="2000" b="1" baseline="0" dirty="0" err="1" smtClean="0"/>
                        <a:t>ст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51% (21)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19% (8)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Двойня, 32 недели. 1 из </a:t>
            </a:r>
            <a:r>
              <a:rPr lang="ru-RU" sz="2000" dirty="0" err="1" smtClean="0"/>
              <a:t>дв</a:t>
            </a:r>
            <a:r>
              <a:rPr lang="ru-RU" sz="2000" dirty="0" smtClean="0"/>
              <a:t>- </a:t>
            </a:r>
            <a:r>
              <a:rPr lang="ru-RU" sz="2000" dirty="0" err="1" smtClean="0"/>
              <a:t>субэпендимальная</a:t>
            </a:r>
            <a:r>
              <a:rPr lang="ru-RU" sz="2000" dirty="0" smtClean="0"/>
              <a:t> киста; 2 из </a:t>
            </a:r>
            <a:r>
              <a:rPr lang="ru-RU" sz="2000" dirty="0" err="1" smtClean="0"/>
              <a:t>дв</a:t>
            </a:r>
            <a:r>
              <a:rPr lang="ru-RU" sz="2000" dirty="0" smtClean="0"/>
              <a:t>- ВЖК 2 </a:t>
            </a:r>
            <a:r>
              <a:rPr lang="ru-RU" sz="2000" dirty="0" err="1" smtClean="0"/>
              <a:t>ст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" y="1758456"/>
            <a:ext cx="4589376" cy="357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User\Мои документы\Мои рисунки\цмв1\цмв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692899" y="571499"/>
            <a:ext cx="3853867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-1"/>
            <a:ext cx="10835640" cy="1206501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Мальчик 32 </a:t>
            </a:r>
            <a:r>
              <a:rPr lang="ru-RU" sz="1800" dirty="0" err="1" smtClean="0"/>
              <a:t>нед</a:t>
            </a:r>
            <a:r>
              <a:rPr lang="ru-RU" sz="1800" dirty="0" smtClean="0"/>
              <a:t>, масса 1640 г. В 20 </a:t>
            </a:r>
            <a:r>
              <a:rPr lang="ru-RU" sz="1800" dirty="0" err="1" smtClean="0"/>
              <a:t>дж</a:t>
            </a:r>
            <a:r>
              <a:rPr lang="ru-RU" sz="1800" dirty="0" smtClean="0"/>
              <a:t> – ПЦР (+). Ликвор – </a:t>
            </a:r>
            <a:r>
              <a:rPr lang="ru-RU" sz="1800" dirty="0" err="1" smtClean="0"/>
              <a:t>цитоз</a:t>
            </a:r>
            <a:r>
              <a:rPr lang="ru-RU" sz="1800" dirty="0" smtClean="0"/>
              <a:t> 65/3, б-1,3 г/л; прогрессирующий </a:t>
            </a:r>
            <a:r>
              <a:rPr lang="ru-RU" sz="1800" dirty="0" err="1" smtClean="0"/>
              <a:t>хориоретинит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НСГ- </a:t>
            </a:r>
            <a:r>
              <a:rPr lang="ru-RU" sz="1800" dirty="0" err="1" smtClean="0"/>
              <a:t>Пв-кисты</a:t>
            </a:r>
            <a:r>
              <a:rPr lang="ru-RU" sz="1800" dirty="0" smtClean="0"/>
              <a:t>, </a:t>
            </a:r>
            <a:r>
              <a:rPr lang="ru-RU" sz="1800" dirty="0" err="1" smtClean="0"/>
              <a:t>СЭкисты</a:t>
            </a:r>
            <a:endParaRPr lang="ru-RU" sz="1800" dirty="0"/>
          </a:p>
        </p:txBody>
      </p:sp>
      <p:pic>
        <p:nvPicPr>
          <p:cNvPr id="4" name="Содержимое 3" descr="цмв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3898898" y="1206500"/>
            <a:ext cx="3429001" cy="560783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Девочка, 31 </a:t>
            </a:r>
            <a:r>
              <a:rPr lang="ru-RU" sz="2400" dirty="0" err="1" smtClean="0"/>
              <a:t>нед</a:t>
            </a:r>
            <a:r>
              <a:rPr lang="ru-RU" sz="2400" dirty="0" smtClean="0"/>
              <a:t> </a:t>
            </a:r>
            <a:r>
              <a:rPr lang="ru-RU" sz="2400" dirty="0" err="1" smtClean="0"/>
              <a:t>гестации</a:t>
            </a:r>
            <a:r>
              <a:rPr lang="ru-RU" sz="2400" dirty="0" smtClean="0"/>
              <a:t>, м 1370. Диагноз: ЦМВ с поражением ЦНС, печени и глаз (НСГ- </a:t>
            </a:r>
            <a:r>
              <a:rPr lang="ru-RU" sz="2400" dirty="0" err="1" smtClean="0"/>
              <a:t>ПВ-кисты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0" y="1186474"/>
            <a:ext cx="4991100" cy="487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Мальчик 29 </a:t>
            </a:r>
            <a:r>
              <a:rPr lang="ru-RU" sz="2400" dirty="0" err="1" smtClean="0"/>
              <a:t>нед</a:t>
            </a:r>
            <a:r>
              <a:rPr lang="ru-RU" sz="2400" dirty="0" smtClean="0"/>
              <a:t>, м 1360 В 1 </a:t>
            </a:r>
            <a:r>
              <a:rPr lang="ru-RU" sz="2400" dirty="0" err="1" smtClean="0"/>
              <a:t>мес</a:t>
            </a:r>
            <a:r>
              <a:rPr lang="ru-RU" sz="2400" dirty="0" smtClean="0"/>
              <a:t> ПЦР (+). Ликвор- б 1,9 г/л, </a:t>
            </a:r>
            <a:r>
              <a:rPr lang="ru-RU" sz="2400" dirty="0" err="1" smtClean="0"/>
              <a:t>цитоз</a:t>
            </a:r>
            <a:r>
              <a:rPr lang="ru-RU" sz="2400" dirty="0" smtClean="0"/>
              <a:t> 81/3</a:t>
            </a:r>
            <a:br>
              <a:rPr lang="ru-RU" sz="2400" dirty="0" smtClean="0"/>
            </a:br>
            <a:r>
              <a:rPr lang="ru-RU" sz="2400" dirty="0" smtClean="0"/>
              <a:t>НСГ- </a:t>
            </a:r>
            <a:r>
              <a:rPr lang="ru-RU" sz="2400" dirty="0" err="1" smtClean="0"/>
              <a:t>ПВ-кисты</a:t>
            </a:r>
            <a:r>
              <a:rPr lang="ru-RU" sz="2400" dirty="0" smtClean="0"/>
              <a:t> с 10-го дня жизни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574" y="1687327"/>
            <a:ext cx="4221045" cy="33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" y="1687327"/>
            <a:ext cx="3990340" cy="33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Диагнозы при выписке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3" y="1477962"/>
          <a:ext cx="9998076" cy="323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692"/>
                <a:gridCol w="3332692"/>
                <a:gridCol w="3332692"/>
              </a:tblGrid>
              <a:tr h="1500690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Врожденная</a:t>
                      </a:r>
                      <a:r>
                        <a:rPr lang="ru-RU" baseline="0" dirty="0" smtClean="0"/>
                        <a:t> ЦМВ </a:t>
                      </a:r>
                      <a:r>
                        <a:rPr lang="ru-RU" baseline="0" dirty="0" err="1" smtClean="0"/>
                        <a:t>субклиническая</a:t>
                      </a:r>
                      <a:r>
                        <a:rPr lang="ru-RU" baseline="0" dirty="0" smtClean="0"/>
                        <a:t>  форма</a:t>
                      </a:r>
                    </a:p>
                    <a:p>
                      <a:r>
                        <a:rPr lang="ru-RU" baseline="0" dirty="0" smtClean="0"/>
                        <a:t>75% (32)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Врожденная ЦМВИ </a:t>
                      </a:r>
                      <a:r>
                        <a:rPr lang="ru-RU" dirty="0" err="1" smtClean="0"/>
                        <a:t>манифестная</a:t>
                      </a:r>
                      <a:r>
                        <a:rPr lang="ru-RU" dirty="0" smtClean="0"/>
                        <a:t> форма </a:t>
                      </a:r>
                    </a:p>
                    <a:p>
                      <a:r>
                        <a:rPr lang="ru-RU" dirty="0" smtClean="0"/>
                        <a:t>25% (11)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869447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4589"/>
                          </a:solidFill>
                        </a:rPr>
                        <a:t>  8 детей с </a:t>
                      </a:r>
                      <a:r>
                        <a:rPr lang="ru-RU" b="1" baseline="0" dirty="0" err="1" smtClean="0">
                          <a:solidFill>
                            <a:srgbClr val="004589"/>
                          </a:solidFill>
                        </a:rPr>
                        <a:t>субклинической</a:t>
                      </a:r>
                      <a:r>
                        <a:rPr lang="ru-RU" b="1" baseline="0" dirty="0" smtClean="0">
                          <a:solidFill>
                            <a:srgbClr val="004589"/>
                          </a:solidFill>
                        </a:rPr>
                        <a:t> формой  не прошли </a:t>
                      </a:r>
                      <a:r>
                        <a:rPr lang="ru-RU" b="1" baseline="0" dirty="0" err="1" smtClean="0">
                          <a:solidFill>
                            <a:srgbClr val="004589"/>
                          </a:solidFill>
                        </a:rPr>
                        <a:t>аудиологический</a:t>
                      </a:r>
                      <a:r>
                        <a:rPr lang="ru-RU" b="1" baseline="0" dirty="0" smtClean="0">
                          <a:solidFill>
                            <a:srgbClr val="004589"/>
                          </a:solidFill>
                        </a:rPr>
                        <a:t> скрининг 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 -с поражением ЦНС, глаз</a:t>
                      </a:r>
                    </a:p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-с поражением ЦНС, печени, ЖКТ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С поражением почек, печени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 с поражением глаз</a:t>
                      </a:r>
                    </a:p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Врожденная ЦМВ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5" y="1477963"/>
          <a:ext cx="11328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  <a:gridCol w="2832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4589"/>
                          </a:solidFill>
                        </a:rPr>
                        <a:t>Тип инфекции у матери</a:t>
                      </a:r>
                      <a:endParaRPr lang="ru-RU" sz="24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4589"/>
                          </a:solidFill>
                        </a:rPr>
                        <a:t>Частота инфицирования плода</a:t>
                      </a:r>
                      <a:endParaRPr lang="ru-RU" sz="24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4589"/>
                          </a:solidFill>
                        </a:rPr>
                        <a:t>Частота </a:t>
                      </a:r>
                      <a:r>
                        <a:rPr lang="ru-RU" sz="2400" dirty="0" err="1" smtClean="0">
                          <a:solidFill>
                            <a:srgbClr val="004589"/>
                          </a:solidFill>
                        </a:rPr>
                        <a:t>манифестной</a:t>
                      </a:r>
                      <a:r>
                        <a:rPr lang="ru-RU" sz="2400" dirty="0" smtClean="0">
                          <a:solidFill>
                            <a:srgbClr val="004589"/>
                          </a:solidFill>
                        </a:rPr>
                        <a:t> инфекции у плода</a:t>
                      </a:r>
                      <a:endParaRPr lang="ru-RU" sz="24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4589"/>
                          </a:solidFill>
                        </a:rPr>
                        <a:t>Частота осложнений</a:t>
                      </a:r>
                      <a:endParaRPr lang="ru-RU" sz="24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Первичная инфекция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4589"/>
                          </a:solidFill>
                        </a:rPr>
                        <a:t>30%-50%</a:t>
                      </a:r>
                      <a:endParaRPr lang="ru-RU" sz="24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4589"/>
                          </a:solidFill>
                        </a:rPr>
                        <a:t>5%-10%</a:t>
                      </a:r>
                      <a:endParaRPr lang="ru-RU" sz="24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4589"/>
                          </a:solidFill>
                        </a:rPr>
                        <a:t>80%</a:t>
                      </a:r>
                      <a:endParaRPr lang="ru-RU" sz="24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Вторичная инфекция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4589"/>
                          </a:solidFill>
                        </a:rPr>
                        <a:t>0,2%-2%</a:t>
                      </a:r>
                      <a:endParaRPr lang="ru-RU" sz="24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4589"/>
                          </a:solidFill>
                        </a:rPr>
                        <a:t>&lt;</a:t>
                      </a:r>
                      <a:r>
                        <a:rPr lang="ru-RU" sz="2400" b="1" dirty="0" smtClean="0">
                          <a:solidFill>
                            <a:srgbClr val="004589"/>
                          </a:solidFill>
                        </a:rPr>
                        <a:t>1%</a:t>
                      </a:r>
                      <a:endParaRPr lang="ru-RU" sz="24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У плода</a:t>
                      </a:r>
                      <a:r>
                        <a:rPr lang="ru-RU" sz="2000" b="1" baseline="0" dirty="0" smtClean="0">
                          <a:solidFill>
                            <a:srgbClr val="004589"/>
                          </a:solidFill>
                        </a:rPr>
                        <a:t> бессимптомная инфекция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4589"/>
                          </a:solidFill>
                        </a:rPr>
                        <a:t>5%-17%</a:t>
                      </a:r>
                      <a:endParaRPr lang="ru-RU" sz="24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5" y="1477963"/>
          <a:ext cx="113284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-1"/>
            <a:ext cx="10835640" cy="1478282"/>
          </a:xfrm>
        </p:spPr>
        <p:txBody>
          <a:bodyPr>
            <a:normAutofit fontScale="90000"/>
          </a:bodyPr>
          <a:lstStyle/>
          <a:p>
            <a:r>
              <a:rPr lang="ru-RU" sz="2700" dirty="0" err="1" smtClean="0"/>
              <a:t>лечениЕ</a:t>
            </a:r>
            <a:r>
              <a:rPr lang="ru-RU" sz="27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цит</a:t>
            </a:r>
            <a:r>
              <a:rPr lang="ru-RU" sz="2000" dirty="0" smtClean="0"/>
              <a:t> по Г.В. Петровой, В.И. </a:t>
            </a:r>
            <a:r>
              <a:rPr lang="ru-RU" sz="2000" dirty="0" err="1" smtClean="0"/>
              <a:t>Шахгильдяну</a:t>
            </a:r>
            <a:r>
              <a:rPr lang="ru-RU" sz="2000" dirty="0" smtClean="0"/>
              <a:t> «Опыт применения противовирусной терапии врожденной </a:t>
            </a:r>
            <a:r>
              <a:rPr lang="ru-RU" sz="2000" dirty="0" err="1" smtClean="0"/>
              <a:t>генерализованной</a:t>
            </a:r>
            <a:r>
              <a:rPr lang="ru-RU" sz="2000" dirty="0" smtClean="0"/>
              <a:t> </a:t>
            </a:r>
            <a:r>
              <a:rPr lang="ru-RU" sz="2000" dirty="0" err="1" smtClean="0"/>
              <a:t>цитомегаловирусной</a:t>
            </a:r>
            <a:r>
              <a:rPr lang="ru-RU" sz="2000" dirty="0" smtClean="0"/>
              <a:t> инфекции»</a:t>
            </a:r>
            <a:br>
              <a:rPr lang="ru-RU" sz="2000" dirty="0" smtClean="0"/>
            </a:br>
            <a:r>
              <a:rPr lang="ru-RU" sz="2000" dirty="0" smtClean="0"/>
              <a:t>ж.»Детские инфекции», №2, 2016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6460" y="1478281"/>
            <a:ext cx="10467340" cy="426212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4589"/>
                </a:solidFill>
              </a:rPr>
              <a:t>Согласно зарубежным рекомендациям, при развитии у новорожденных </a:t>
            </a:r>
            <a:r>
              <a:rPr lang="ru-RU" sz="2800" b="1" dirty="0" err="1" smtClean="0">
                <a:solidFill>
                  <a:srgbClr val="004589"/>
                </a:solidFill>
              </a:rPr>
              <a:t>манифестной</a:t>
            </a:r>
            <a:r>
              <a:rPr lang="ru-RU" sz="2800" b="1" dirty="0" smtClean="0">
                <a:solidFill>
                  <a:srgbClr val="004589"/>
                </a:solidFill>
              </a:rPr>
              <a:t> ЦМВ </a:t>
            </a:r>
            <a:r>
              <a:rPr lang="ru-RU" sz="2800" b="1" dirty="0" err="1" smtClean="0">
                <a:solidFill>
                  <a:srgbClr val="004589"/>
                </a:solidFill>
              </a:rPr>
              <a:t>ганцикловир</a:t>
            </a:r>
            <a:r>
              <a:rPr lang="ru-RU" sz="2800" b="1" dirty="0" smtClean="0">
                <a:solidFill>
                  <a:srgbClr val="004589"/>
                </a:solidFill>
              </a:rPr>
              <a:t> назначается не менее 42 дней (внутривенно </a:t>
            </a:r>
            <a:r>
              <a:rPr lang="ru-RU" sz="2800" b="1" dirty="0" err="1" smtClean="0">
                <a:solidFill>
                  <a:srgbClr val="004589"/>
                </a:solidFill>
              </a:rPr>
              <a:t>капельно</a:t>
            </a:r>
            <a:r>
              <a:rPr lang="ru-RU" sz="2800" b="1" dirty="0" smtClean="0">
                <a:solidFill>
                  <a:srgbClr val="004589"/>
                </a:solidFill>
              </a:rPr>
              <a:t> 6мг/кг каждые 12 часов). При возможном </a:t>
            </a:r>
            <a:r>
              <a:rPr lang="ru-RU" sz="2800" b="1" dirty="0" err="1" smtClean="0">
                <a:solidFill>
                  <a:srgbClr val="004589"/>
                </a:solidFill>
              </a:rPr>
              <a:t>энтеральном</a:t>
            </a:r>
            <a:r>
              <a:rPr lang="ru-RU" sz="2800" b="1" dirty="0" smtClean="0">
                <a:solidFill>
                  <a:srgbClr val="004589"/>
                </a:solidFill>
              </a:rPr>
              <a:t> введении переходят на </a:t>
            </a:r>
            <a:r>
              <a:rPr lang="ru-RU" sz="2800" b="1" dirty="0" err="1" smtClean="0">
                <a:solidFill>
                  <a:srgbClr val="004589"/>
                </a:solidFill>
              </a:rPr>
              <a:t>валганцикловир</a:t>
            </a:r>
            <a:r>
              <a:rPr lang="ru-RU" sz="2800" b="1" dirty="0" smtClean="0">
                <a:solidFill>
                  <a:srgbClr val="004589"/>
                </a:solidFill>
              </a:rPr>
              <a:t> в дозе 16-20 мг/кг каждые 12 часов в течение 6 месяцев </a:t>
            </a:r>
            <a:endParaRPr lang="ru-RU" sz="6000" b="1" dirty="0" smtClean="0">
              <a:solidFill>
                <a:srgbClr val="004589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4589"/>
                </a:solidFill>
              </a:rPr>
              <a:t>Valganciclovir</a:t>
            </a:r>
            <a:r>
              <a:rPr lang="en-US" sz="2200" dirty="0" smtClean="0">
                <a:solidFill>
                  <a:srgbClr val="004589"/>
                </a:solidFill>
              </a:rPr>
              <a:t> Effective in Infants With Cytomegalovirus. IDWeek.2013/ Abstract LB-1/ Presented October 5, 2013 // www.antibiotic.ru/index.php</a:t>
            </a:r>
            <a:r>
              <a:rPr lang="ru-RU" sz="2200" dirty="0" smtClean="0">
                <a:solidFill>
                  <a:srgbClr val="004589"/>
                </a:solidFill>
              </a:rPr>
              <a:t>.</a:t>
            </a:r>
            <a:r>
              <a:rPr lang="en-US" sz="2200" dirty="0" smtClean="0">
                <a:solidFill>
                  <a:srgbClr val="004589"/>
                </a:solidFill>
              </a:rPr>
              <a:t>article=2367</a:t>
            </a:r>
            <a:r>
              <a:rPr lang="ru-RU" sz="2200" dirty="0" smtClean="0">
                <a:solidFill>
                  <a:srgbClr val="004589"/>
                </a:solidFill>
              </a:rPr>
              <a:t>;</a:t>
            </a:r>
            <a:r>
              <a:rPr lang="en-US" sz="2200" dirty="0" smtClean="0">
                <a:solidFill>
                  <a:srgbClr val="004589"/>
                </a:solidFill>
              </a:rPr>
              <a:t>. </a:t>
            </a:r>
            <a:r>
              <a:rPr lang="en-US" sz="2200" dirty="0" err="1" smtClean="0">
                <a:solidFill>
                  <a:srgbClr val="004589"/>
                </a:solidFill>
              </a:rPr>
              <a:t>Kimberlin</a:t>
            </a:r>
            <a:r>
              <a:rPr lang="en-US" sz="2200" dirty="0" smtClean="0">
                <a:solidFill>
                  <a:srgbClr val="004589"/>
                </a:solidFill>
              </a:rPr>
              <a:t> D.W., Jester P.M., Sanchez P.J. et al. [</a:t>
            </a:r>
            <a:r>
              <a:rPr lang="en-US" sz="2200" dirty="0" err="1" smtClean="0">
                <a:solidFill>
                  <a:srgbClr val="004589"/>
                </a:solidFill>
              </a:rPr>
              <a:t>Valganciclovir</a:t>
            </a:r>
            <a:r>
              <a:rPr lang="en-US" sz="2200" dirty="0" smtClean="0">
                <a:solidFill>
                  <a:srgbClr val="004589"/>
                </a:solidFill>
              </a:rPr>
              <a:t> </a:t>
            </a:r>
            <a:r>
              <a:rPr lang="en-US" sz="2200" dirty="0" err="1" smtClean="0">
                <a:solidFill>
                  <a:srgbClr val="004589"/>
                </a:solidFill>
              </a:rPr>
              <a:t>forSymptomatic</a:t>
            </a:r>
            <a:r>
              <a:rPr lang="en-US" sz="2200" dirty="0" smtClean="0">
                <a:solidFill>
                  <a:srgbClr val="004589"/>
                </a:solidFill>
              </a:rPr>
              <a:t> Congenital Cytomegalovirus Disease] // </a:t>
            </a:r>
            <a:r>
              <a:rPr lang="en-US" sz="2200" i="1" dirty="0" smtClean="0">
                <a:solidFill>
                  <a:srgbClr val="004589"/>
                </a:solidFill>
              </a:rPr>
              <a:t>N. Engl. J. Med. 2015. March,5. 372: 933—943</a:t>
            </a:r>
            <a:r>
              <a:rPr lang="ru-RU" sz="2200" i="1" dirty="0" smtClean="0">
                <a:solidFill>
                  <a:srgbClr val="004589"/>
                </a:solidFill>
              </a:rPr>
              <a:t>)</a:t>
            </a:r>
            <a:endParaRPr lang="en-US" sz="2200" i="1" dirty="0" smtClean="0">
              <a:solidFill>
                <a:srgbClr val="0045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в диагностике и трактовке заболевания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4589"/>
                </a:solidFill>
              </a:rPr>
              <a:t>Переливание крови и ее компонентов проведено 18 детям (42%) – от 1 до 7 гемотрансфузий.  </a:t>
            </a:r>
          </a:p>
          <a:p>
            <a:pPr lvl="0"/>
            <a:r>
              <a:rPr lang="ru-RU" sz="2400" b="1" dirty="0" smtClean="0">
                <a:solidFill>
                  <a:srgbClr val="004589"/>
                </a:solidFill>
              </a:rPr>
              <a:t>В связи с развитием поздней клиники у детей, пребывавших в ОРИТ, получивших гемотрансфузии  и имевшим отрицательные анализы до вмешательств, предполагаю, что у 10 детей ЦМВИ приобретенная.</a:t>
            </a:r>
          </a:p>
          <a:p>
            <a:pPr lvl="0"/>
            <a:r>
              <a:rPr lang="ru-RU" sz="2400" b="1" dirty="0" smtClean="0">
                <a:solidFill>
                  <a:srgbClr val="004589"/>
                </a:solidFill>
              </a:rPr>
              <a:t>У 4 –</a:t>
            </a:r>
            <a:r>
              <a:rPr lang="ru-RU" sz="2400" b="1" dirty="0" err="1" smtClean="0">
                <a:solidFill>
                  <a:srgbClr val="004589"/>
                </a:solidFill>
              </a:rPr>
              <a:t>х</a:t>
            </a:r>
            <a:r>
              <a:rPr lang="ru-RU" sz="2400" b="1" dirty="0" smtClean="0">
                <a:solidFill>
                  <a:srgbClr val="004589"/>
                </a:solidFill>
              </a:rPr>
              <a:t> детей отчетливое ухудшение (нарастание ДН, пневмония) отмечено после переливания компонентов крови.</a:t>
            </a:r>
          </a:p>
          <a:p>
            <a:pPr lvl="0"/>
            <a:r>
              <a:rPr lang="ru-RU" sz="2400" b="1" dirty="0" smtClean="0">
                <a:solidFill>
                  <a:srgbClr val="004589"/>
                </a:solidFill>
              </a:rPr>
              <a:t>В 6 случаях диагноз был выставлен в связи с обнаружением </a:t>
            </a:r>
            <a:r>
              <a:rPr lang="ru-RU" sz="2400" b="1" dirty="0" err="1" smtClean="0">
                <a:solidFill>
                  <a:srgbClr val="004589"/>
                </a:solidFill>
              </a:rPr>
              <a:t>хориоретинита</a:t>
            </a:r>
            <a:r>
              <a:rPr lang="ru-RU" sz="2400" b="1" dirty="0" smtClean="0">
                <a:solidFill>
                  <a:srgbClr val="004589"/>
                </a:solidFill>
              </a:rPr>
              <a:t> (с обследованием на ЦМВ)</a:t>
            </a:r>
          </a:p>
          <a:p>
            <a:pPr lvl="0"/>
            <a:r>
              <a:rPr lang="ru-RU" sz="2400" b="1" dirty="0" smtClean="0">
                <a:solidFill>
                  <a:srgbClr val="004589"/>
                </a:solidFill>
              </a:rPr>
              <a:t>Лабораторная диагностика – в разных лабораториях может давать разные результаты?! </a:t>
            </a:r>
          </a:p>
          <a:p>
            <a:pPr lvl="0"/>
            <a:r>
              <a:rPr lang="ru-RU" sz="2400" b="1" dirty="0" smtClean="0">
                <a:solidFill>
                  <a:srgbClr val="004589"/>
                </a:solidFill>
              </a:rPr>
              <a:t>Грудное вскармливание- вопрос открытый!</a:t>
            </a:r>
          </a:p>
          <a:p>
            <a:pPr lvl="0"/>
            <a:endParaRPr lang="ru-RU" sz="2400" b="1" dirty="0" smtClean="0">
              <a:solidFill>
                <a:srgbClr val="004589"/>
              </a:solidFill>
            </a:endParaRPr>
          </a:p>
          <a:p>
            <a:pPr lvl="0"/>
            <a:endParaRPr lang="ru-RU" sz="2400" b="1" dirty="0" smtClean="0">
              <a:solidFill>
                <a:srgbClr val="004589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Абсолютными критериями верификации диагноза “врожденная ЦМВИ” является обнаружение в крови самого возбудителя (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виремия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), или его генома (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ДНК-емия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), или его антигенов (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АГ-емия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). Серологические маркеры инфекции (выявление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анти-ЦМВ-АТ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) являются менее надежными, но в тех случаях, когда нет возможности проведения ПЦР, либо она отрицательная,  или вирусологическое обследование провести затруднительно, в качестве лабораторных критериев врожденной ЦМВИ могут рассматриваться выявленные у новорожденного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анти-ЦМВ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IgM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, а также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низкоавидные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анти-ЦМВ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IgG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, при нарастании их концентрации в динамике.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i="1" dirty="0" smtClean="0">
                <a:solidFill>
                  <a:srgbClr val="004589"/>
                </a:solidFill>
              </a:rPr>
              <a:t>Необходимо обеспечить своевременное выявление беременных групп риска с последующим обследованием на ЦМВ –инфекцию</a:t>
            </a:r>
          </a:p>
          <a:p>
            <a:r>
              <a:rPr lang="ru-RU" sz="2400" i="1" dirty="0" smtClean="0">
                <a:solidFill>
                  <a:srgbClr val="004589"/>
                </a:solidFill>
              </a:rPr>
              <a:t>2.  Диагностика ЦМВИ у новорожденного должна быть подтверждена  </a:t>
            </a:r>
            <a:r>
              <a:rPr lang="ru-RU" sz="2400" i="1" dirty="0" smtClean="0">
                <a:solidFill>
                  <a:srgbClr val="004589"/>
                </a:solidFill>
              </a:rPr>
              <a:t>методом ПЦР  в крови, либо путем </a:t>
            </a:r>
            <a:r>
              <a:rPr lang="ru-RU" sz="2400" i="1" dirty="0" smtClean="0">
                <a:solidFill>
                  <a:srgbClr val="004589"/>
                </a:solidFill>
              </a:rPr>
              <a:t>выделения вируса из глоточного </a:t>
            </a:r>
            <a:r>
              <a:rPr lang="ru-RU" sz="2400" i="1" dirty="0" smtClean="0">
                <a:solidFill>
                  <a:srgbClr val="004589"/>
                </a:solidFill>
              </a:rPr>
              <a:t>мазка</a:t>
            </a:r>
            <a:r>
              <a:rPr lang="ru-RU" sz="2400" dirty="0" smtClean="0">
                <a:solidFill>
                  <a:srgbClr val="004589"/>
                </a:solidFill>
              </a:rPr>
              <a:t>, </a:t>
            </a:r>
            <a:r>
              <a:rPr lang="ru-RU" sz="2400" dirty="0" smtClean="0">
                <a:solidFill>
                  <a:srgbClr val="004589"/>
                </a:solidFill>
              </a:rPr>
              <a:t>либо путем выявления </a:t>
            </a:r>
            <a:r>
              <a:rPr lang="ru-RU" sz="2400" dirty="0" err="1" smtClean="0">
                <a:solidFill>
                  <a:srgbClr val="004589"/>
                </a:solidFill>
              </a:rPr>
              <a:t>ЦМВ-специфических</a:t>
            </a:r>
            <a:r>
              <a:rPr lang="ru-RU" sz="2400" dirty="0" smtClean="0">
                <a:solidFill>
                  <a:srgbClr val="004589"/>
                </a:solidFill>
              </a:rPr>
              <a:t> IgM-антител в крови младенца или в пуповинной </a:t>
            </a:r>
            <a:r>
              <a:rPr lang="ru-RU" sz="2400" dirty="0" smtClean="0">
                <a:solidFill>
                  <a:srgbClr val="004589"/>
                </a:solidFill>
              </a:rPr>
              <a:t>крови, либо выявлением </a:t>
            </a:r>
            <a:r>
              <a:rPr lang="ru-RU" sz="2400" dirty="0" err="1" smtClean="0">
                <a:solidFill>
                  <a:srgbClr val="004589"/>
                </a:solidFill>
              </a:rPr>
              <a:t>низкоавидных</a:t>
            </a:r>
            <a:r>
              <a:rPr lang="ru-RU" sz="2400" dirty="0" smtClean="0">
                <a:solidFill>
                  <a:srgbClr val="004589"/>
                </a:solidFill>
              </a:rPr>
              <a:t> </a:t>
            </a:r>
            <a:r>
              <a:rPr lang="en-US" sz="2400" dirty="0" smtClean="0">
                <a:solidFill>
                  <a:srgbClr val="004589"/>
                </a:solidFill>
              </a:rPr>
              <a:t>CMV</a:t>
            </a:r>
            <a:r>
              <a:rPr lang="ru-RU" sz="2400" dirty="0" smtClean="0">
                <a:solidFill>
                  <a:srgbClr val="004589"/>
                </a:solidFill>
              </a:rPr>
              <a:t> -</a:t>
            </a:r>
            <a:r>
              <a:rPr lang="en-US" sz="2400" dirty="0" smtClean="0">
                <a:solidFill>
                  <a:srgbClr val="004589"/>
                </a:solidFill>
              </a:rPr>
              <a:t>IG </a:t>
            </a:r>
            <a:r>
              <a:rPr lang="en-US" sz="2400" dirty="0" smtClean="0">
                <a:solidFill>
                  <a:srgbClr val="004589"/>
                </a:solidFill>
              </a:rPr>
              <a:t>G</a:t>
            </a:r>
            <a:r>
              <a:rPr lang="ru-RU" sz="2400" dirty="0" smtClean="0">
                <a:solidFill>
                  <a:srgbClr val="004589"/>
                </a:solidFill>
              </a:rPr>
              <a:t>.</a:t>
            </a:r>
            <a:endParaRPr lang="ru-RU" sz="2400" i="1" dirty="0" smtClean="0">
              <a:solidFill>
                <a:srgbClr val="004589"/>
              </a:solidFill>
            </a:endParaRPr>
          </a:p>
          <a:p>
            <a:r>
              <a:rPr lang="ru-RU" sz="2400" dirty="0" smtClean="0">
                <a:solidFill>
                  <a:srgbClr val="004589"/>
                </a:solidFill>
              </a:rPr>
              <a:t>Раннее обнаружение антигена или нуклеиновых кислот вируса (между 2 и 7 днем </a:t>
            </a:r>
            <a:r>
              <a:rPr lang="ru-RU" sz="2400" dirty="0" err="1" smtClean="0">
                <a:solidFill>
                  <a:srgbClr val="004589"/>
                </a:solidFill>
              </a:rPr>
              <a:t>внеутробной</a:t>
            </a:r>
            <a:r>
              <a:rPr lang="ru-RU" sz="2400" dirty="0" smtClean="0">
                <a:solidFill>
                  <a:srgbClr val="004589"/>
                </a:solidFill>
              </a:rPr>
              <a:t> жизни новорожденного) позволяет дифференцировать врожденную и приобретенную после родов инфекцию.</a:t>
            </a:r>
          </a:p>
          <a:p>
            <a:r>
              <a:rPr lang="ru-RU" sz="2400" dirty="0" smtClean="0">
                <a:solidFill>
                  <a:srgbClr val="004589"/>
                </a:solidFill>
              </a:rPr>
              <a:t>3. Необходимо использовать «надежные лаборатории» для подтверждения диагноза</a:t>
            </a:r>
          </a:p>
          <a:p>
            <a:r>
              <a:rPr lang="ru-RU" sz="2400" dirty="0" smtClean="0">
                <a:solidFill>
                  <a:srgbClr val="004589"/>
                </a:solidFill>
              </a:rPr>
              <a:t>4. Необходимо ввести стандарты медикаментозной терапии при ЦМВИ</a:t>
            </a:r>
          </a:p>
          <a:p>
            <a:r>
              <a:rPr lang="ru-RU" sz="2400" dirty="0" smtClean="0">
                <a:solidFill>
                  <a:srgbClr val="004589"/>
                </a:solidFill>
              </a:rPr>
              <a:t>5. Необходимо ввести протокол грудного вскармливания при врожденной ЦМВИ</a:t>
            </a:r>
            <a:endParaRPr lang="ru-RU" sz="2400" dirty="0">
              <a:solidFill>
                <a:srgbClr val="0045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1404" y="4072190"/>
            <a:ext cx="8586104" cy="84075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99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Классификация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17525" y="1477963"/>
          <a:ext cx="11328400" cy="400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8109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Осложнения врожденной ЦМВ</a:t>
            </a:r>
            <a:endParaRPr lang="ru-RU" sz="2800" dirty="0">
              <a:latin typeface="+mn-lt"/>
            </a:endParaRPr>
          </a:p>
        </p:txBody>
      </p:sp>
      <p:pic>
        <p:nvPicPr>
          <p:cNvPr id="1026" name="Picture 2" descr="C:\Documents and Settings\User\Рабочий стол\Москва 2016\9_4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132445" y="1472248"/>
            <a:ext cx="3901440" cy="292608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8160" y="1472250"/>
          <a:ext cx="6835140" cy="529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785"/>
                <a:gridCol w="1708785"/>
                <a:gridCol w="1708785"/>
                <a:gridCol w="1708785"/>
              </a:tblGrid>
              <a:tr h="8409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4589"/>
                          </a:solidFill>
                        </a:rPr>
                        <a:t>осложнения</a:t>
                      </a:r>
                      <a:endParaRPr lang="ru-RU" sz="20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4589"/>
                          </a:solidFill>
                        </a:rPr>
                        <a:t>Манифестная</a:t>
                      </a:r>
                      <a:r>
                        <a:rPr lang="ru-RU" sz="2000" baseline="0" dirty="0" smtClean="0">
                          <a:solidFill>
                            <a:srgbClr val="004589"/>
                          </a:solidFill>
                        </a:rPr>
                        <a:t> форма с поражением ЦНС</a:t>
                      </a:r>
                      <a:endParaRPr lang="ru-RU" sz="20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589"/>
                          </a:solidFill>
                        </a:rPr>
                        <a:t>Системная</a:t>
                      </a:r>
                      <a:r>
                        <a:rPr lang="ru-RU" sz="2000" baseline="0" dirty="0" smtClean="0">
                          <a:solidFill>
                            <a:srgbClr val="004589"/>
                          </a:solidFill>
                        </a:rPr>
                        <a:t> без поражения ЦНС</a:t>
                      </a:r>
                      <a:endParaRPr lang="ru-RU" sz="20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4589"/>
                          </a:solidFill>
                        </a:rPr>
                        <a:t>Бессимптом</a:t>
                      </a:r>
                      <a:endParaRPr lang="ru-RU" sz="2000" dirty="0" smtClean="0">
                        <a:solidFill>
                          <a:srgbClr val="004589"/>
                        </a:solidFill>
                      </a:endParaRPr>
                    </a:p>
                    <a:p>
                      <a:r>
                        <a:rPr lang="ru-RU" sz="2000" dirty="0" err="1" smtClean="0">
                          <a:solidFill>
                            <a:srgbClr val="004589"/>
                          </a:solidFill>
                        </a:rPr>
                        <a:t>ная</a:t>
                      </a:r>
                      <a:endParaRPr lang="ru-RU" sz="2000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093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Норма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7%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48%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75%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  <a:tr h="84093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Грубая</a:t>
                      </a:r>
                      <a:r>
                        <a:rPr lang="ru-RU" sz="2000" b="1" baseline="0" dirty="0" smtClean="0">
                          <a:solidFill>
                            <a:srgbClr val="004589"/>
                          </a:solidFill>
                        </a:rPr>
                        <a:t> ЗПМР, ДЦП, 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79%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12%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10%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  <a:tr h="84093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Летальный исход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14%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4%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  <a:tr h="84093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Нарушения</a:t>
                      </a:r>
                      <a:r>
                        <a:rPr lang="ru-RU" sz="2000" b="1" baseline="0" dirty="0" smtClean="0">
                          <a:solidFill>
                            <a:srgbClr val="004589"/>
                          </a:solidFill>
                        </a:rPr>
                        <a:t> слуха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21%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15%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4589"/>
                          </a:solidFill>
                        </a:rPr>
                        <a:t>11% монолатеральная, 8%-билатеральная</a:t>
                      </a:r>
                      <a:r>
                        <a:rPr lang="ru-RU" b="1" baseline="0" dirty="0" smtClean="0">
                          <a:solidFill>
                            <a:srgbClr val="004589"/>
                          </a:solidFill>
                        </a:rPr>
                        <a:t> тугоухость</a:t>
                      </a:r>
                      <a:endParaRPr lang="ru-RU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109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Врожденная ЦМВ: </a:t>
            </a:r>
            <a:br>
              <a:rPr lang="ru-RU" sz="2800" dirty="0" smtClean="0"/>
            </a:br>
            <a:r>
              <a:rPr lang="ru-RU" sz="2800" dirty="0" smtClean="0"/>
              <a:t>нормативные документы  </a:t>
            </a:r>
            <a:r>
              <a:rPr lang="en-US" sz="2800" dirty="0" smtClean="0"/>
              <a:t>VS</a:t>
            </a:r>
            <a:r>
              <a:rPr lang="ru-RU" sz="2800" dirty="0" smtClean="0"/>
              <a:t> реалии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7525" y="1477963"/>
          <a:ext cx="113284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Врожденная ЦМВ: </a:t>
            </a:r>
            <a:br>
              <a:rPr lang="ru-RU" sz="2800" dirty="0" smtClean="0"/>
            </a:br>
            <a:r>
              <a:rPr lang="ru-RU" sz="2800" dirty="0" smtClean="0"/>
              <a:t>нормативные документы  </a:t>
            </a:r>
            <a:r>
              <a:rPr lang="en-US" sz="2800" dirty="0" smtClean="0"/>
              <a:t>VS</a:t>
            </a:r>
            <a:r>
              <a:rPr lang="ru-RU" sz="2800" dirty="0" smtClean="0"/>
              <a:t> реалии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63600" y="969963"/>
          <a:ext cx="11328400" cy="562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Врожденная ЦМВ: </a:t>
            </a:r>
            <a:br>
              <a:rPr lang="ru-RU" sz="2800" dirty="0" smtClean="0"/>
            </a:br>
            <a:r>
              <a:rPr lang="ru-RU" sz="2800" dirty="0" smtClean="0"/>
              <a:t>нормативные документы  </a:t>
            </a:r>
            <a:r>
              <a:rPr lang="en-US" sz="2800" dirty="0" smtClean="0"/>
              <a:t>VS</a:t>
            </a:r>
            <a:r>
              <a:rPr lang="ru-RU" sz="2800" dirty="0" smtClean="0"/>
              <a:t> реалии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63600" y="969963"/>
          <a:ext cx="11328400" cy="562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177800"/>
            <a:ext cx="11089640" cy="18923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историй болезни новорожденных с ЦМВ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dirty="0" smtClean="0"/>
              <a:t>(СПб, ДГБ 17 Св. Николая Чудотворца, главный врач </a:t>
            </a:r>
            <a:r>
              <a:rPr lang="ru-RU" sz="2000" dirty="0" err="1" smtClean="0"/>
              <a:t>Левиз</a:t>
            </a:r>
            <a:r>
              <a:rPr lang="ru-RU" sz="2000" dirty="0" smtClean="0"/>
              <a:t> В.В., зав ОРИТ –Рубин Г.В., </a:t>
            </a:r>
            <a:r>
              <a:rPr lang="ru-RU" sz="2000" dirty="0" err="1" smtClean="0"/>
              <a:t>завотд</a:t>
            </a:r>
            <a:r>
              <a:rPr lang="ru-RU" sz="2000" dirty="0" smtClean="0"/>
              <a:t> </a:t>
            </a:r>
            <a:r>
              <a:rPr lang="ru-RU" sz="2000" dirty="0" err="1" smtClean="0"/>
              <a:t>Реуцкая</a:t>
            </a:r>
            <a:r>
              <a:rPr lang="ru-RU" sz="2000" dirty="0" smtClean="0"/>
              <a:t> О.Г.)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17525" y="1752599"/>
          <a:ext cx="11328402" cy="206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67"/>
                <a:gridCol w="1888067"/>
                <a:gridCol w="1888067"/>
                <a:gridCol w="1888067"/>
                <a:gridCol w="1888067"/>
                <a:gridCol w="1888067"/>
              </a:tblGrid>
              <a:tr h="66463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N                    </a:t>
                      </a:r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год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2012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2013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2014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2015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463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Всего</a:t>
                      </a:r>
                      <a:r>
                        <a:rPr lang="ru-RU" sz="2000" b="1" baseline="0" dirty="0" smtClean="0">
                          <a:solidFill>
                            <a:srgbClr val="004589"/>
                          </a:solidFill>
                        </a:rPr>
                        <a:t> пролечено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492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526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544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620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2182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  <a:tr h="66463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С диагнозом ЦМВ (%</a:t>
                      </a:r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\N)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004589"/>
                          </a:solidFill>
                        </a:rPr>
                        <a:t> 1%</a:t>
                      </a:r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 (</a:t>
                      </a:r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5)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2,5% (13)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6% (33)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3,9% (24)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3,4% </a:t>
                      </a:r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75</a:t>
                      </a:r>
                      <a:r>
                        <a:rPr lang="ru-RU" sz="2000" b="1" dirty="0" smtClean="0">
                          <a:solidFill>
                            <a:srgbClr val="004589"/>
                          </a:solidFill>
                        </a:rPr>
                        <a:t>)</a:t>
                      </a:r>
                      <a:r>
                        <a:rPr lang="en-US" sz="2000" b="1" dirty="0" smtClean="0">
                          <a:solidFill>
                            <a:srgbClr val="004589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00458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495300" y="1765300"/>
            <a:ext cx="19177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2028</Words>
  <Application>Microsoft Office PowerPoint</Application>
  <PresentationFormat>Произвольный</PresentationFormat>
  <Paragraphs>243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1_Тема Office</vt:lpstr>
      <vt:lpstr>Слайд 1</vt:lpstr>
      <vt:lpstr>Эпидемиология врожденной цитомегаловирусной инфекции (Р.35.2)</vt:lpstr>
      <vt:lpstr>Врожденная ЦМВ</vt:lpstr>
      <vt:lpstr>Классификация</vt:lpstr>
      <vt:lpstr>Осложнения врожденной ЦМВ</vt:lpstr>
      <vt:lpstr>Врожденная ЦМВ:  нормативные документы  VS реалии </vt:lpstr>
      <vt:lpstr>Врожденная ЦМВ:  нормативные документы  VS реалии </vt:lpstr>
      <vt:lpstr>Врожденная ЦМВ:  нормативные документы  VS реалии </vt:lpstr>
      <vt:lpstr>Анализ историй болезни новорожденных с ЦМВ  (СПб, ДГБ 17 Св. Николая Чудотворца, главный врач Левиз В.В., зав ОРИТ –Рубин Г.В., завотд Реуцкая О.Г.) </vt:lpstr>
      <vt:lpstr>Проведен анализ 43 историй болезней (2012-2015 гг)</vt:lpstr>
      <vt:lpstr>Характеристика матерей</vt:lpstr>
      <vt:lpstr>Патология беременности</vt:lpstr>
      <vt:lpstr>срок гестации при рождении</vt:lpstr>
      <vt:lpstr>Патология ребенка в неонатальном периоде</vt:lpstr>
      <vt:lpstr>Сроки обследования на ЦМВ в отделениях патологии новорожденных (IG G, IG М, ПЦР, авидность в крови)</vt:lpstr>
      <vt:lpstr>Клинические симптомы ЦМВ у новорожденных</vt:lpstr>
      <vt:lpstr>Экстрамедуллярное кроветворение</vt:lpstr>
      <vt:lpstr>Экстрамедуллярное кроветворение</vt:lpstr>
      <vt:lpstr>хориоретинит</vt:lpstr>
      <vt:lpstr>хориоретинит</vt:lpstr>
      <vt:lpstr>хориоретинит</vt:lpstr>
      <vt:lpstr>хориоретинит</vt:lpstr>
      <vt:lpstr>ЦМВ и нарушения слуха (Вихнина С.М. «Диагностика отсроченных нарушений слуха у детей с врожденной цитомегаловирусной инфекцией», 2016). </vt:lpstr>
      <vt:lpstr>Поражение ЦНС при ЦМВ</vt:lpstr>
      <vt:lpstr>Двойня, 32 недели. 1 из дв- субэпендимальная киста; 2 из дв- ВЖК 2 ст </vt:lpstr>
      <vt:lpstr>Мальчик 32 нед, масса 1640 г. В 20 дж – ПЦР (+). Ликвор – цитоз 65/3, б-1,3 г/л; прогрессирующий хориоретинит. НСГ- Пв-кисты, СЭкисты</vt:lpstr>
      <vt:lpstr>Девочка, 31 нед гестации, м 1370. Диагноз: ЦМВ с поражением ЦНС, печени и глаз (НСГ- ПВ-кисты)</vt:lpstr>
      <vt:lpstr>Мальчик 29 нед, м 1360 В 1 мес ПЦР (+). Ликвор- б 1,9 г/л, цитоз 81/3 НСГ- ПВ-кисты с 10-го дня жизни</vt:lpstr>
      <vt:lpstr>Диагнозы при выписке</vt:lpstr>
      <vt:lpstr>лечение</vt:lpstr>
      <vt:lpstr>лечениЕ (цит по Г.В. Петровой, В.И. Шахгильдяну «Опыт применения противовирусной терапии врожденной генерализованной цитомегаловирусной инфекции» ж.»Детские инфекции», №2, 2016 </vt:lpstr>
      <vt:lpstr>Проблемы в диагностике и трактовке заболевания</vt:lpstr>
      <vt:lpstr>Диагностика 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Your User Name</cp:lastModifiedBy>
  <cp:revision>115</cp:revision>
  <dcterms:created xsi:type="dcterms:W3CDTF">2016-07-13T11:59:22Z</dcterms:created>
  <dcterms:modified xsi:type="dcterms:W3CDTF">2016-09-30T19:27:05Z</dcterms:modified>
</cp:coreProperties>
</file>