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75" r:id="rId5"/>
    <p:sldId id="258" r:id="rId6"/>
    <p:sldId id="261" r:id="rId7"/>
    <p:sldId id="262" r:id="rId8"/>
    <p:sldId id="276" r:id="rId9"/>
    <p:sldId id="266" r:id="rId10"/>
    <p:sldId id="274" r:id="rId11"/>
    <p:sldId id="277" r:id="rId12"/>
    <p:sldId id="267" r:id="rId13"/>
    <p:sldId id="268" r:id="rId14"/>
    <p:sldId id="270" r:id="rId15"/>
    <p:sldId id="269" r:id="rId16"/>
    <p:sldId id="278" r:id="rId17"/>
    <p:sldId id="271" r:id="rId18"/>
    <p:sldId id="272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7BA1"/>
    <a:srgbClr val="6BA4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8045" y="4192525"/>
            <a:ext cx="7772400" cy="859205"/>
          </a:xfrm>
          <a:effectLst>
            <a:outerShdw blurRad="50800" dist="38100" dir="2700000" algn="tl" rotWithShape="0">
              <a:schemeClr val="accent1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9645" y="534223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017B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7B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017BA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ФГБОУ ВО «САНКТ-ПЕТЕРБУРГСКИЙ   ГОСУДАРСТВЕННЫЙ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ПЕДИАТРИЧЕСКИЙ МЕДИЦИНСКИЙ  УНИВЕРСИТЕТ»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МИНИСТЕРСТВА  ЗДРАВООХРАНЕНИЯ  РОССИЙСКОЙ ФЕДЕРАЦИИ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Отделение патологии новорождённых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и детей грудного возраста Перинатального Центра</a:t>
            </a: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7365"/>
            <a:ext cx="8229600" cy="39290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Цитомегаловирусная инфекция у новорожденных.</a:t>
            </a:r>
          </a:p>
          <a:p>
            <a:pPr algn="ctr">
              <a:buNone/>
            </a:pPr>
            <a:r>
              <a:rPr lang="ru-RU" b="1" dirty="0" smtClean="0"/>
              <a:t>Клинический разбор.</a:t>
            </a:r>
            <a:endParaRPr lang="en-US" b="1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r>
              <a:rPr lang="ru-RU" sz="2400" dirty="0" err="1" smtClean="0"/>
              <a:t>Врач-неонатолог</a:t>
            </a:r>
            <a:r>
              <a:rPr lang="ru-RU" sz="2400" dirty="0" smtClean="0"/>
              <a:t> </a:t>
            </a:r>
            <a:r>
              <a:rPr lang="ru-RU" sz="2400" dirty="0" err="1" smtClean="0"/>
              <a:t>Акзигитова</a:t>
            </a:r>
            <a:r>
              <a:rPr lang="ru-RU" sz="2400" dirty="0" smtClean="0"/>
              <a:t> Г.И.</a:t>
            </a:r>
          </a:p>
          <a:p>
            <a:pPr algn="r">
              <a:buNone/>
            </a:pPr>
            <a:r>
              <a:rPr lang="ru-RU" sz="2400" dirty="0" smtClean="0"/>
              <a:t>Зав. отд. </a:t>
            </a:r>
            <a:r>
              <a:rPr lang="ru-RU" sz="2400" dirty="0" err="1" smtClean="0"/>
              <a:t>ОПНиДГВ</a:t>
            </a:r>
            <a:r>
              <a:rPr lang="ru-RU" sz="2400" dirty="0" smtClean="0"/>
              <a:t> Олина О.С.</a:t>
            </a:r>
          </a:p>
          <a:p>
            <a:pPr algn="r">
              <a:buNone/>
            </a:pPr>
            <a:r>
              <a:rPr lang="ru-RU" sz="2400" dirty="0" smtClean="0"/>
              <a:t>Доцент кафедры </a:t>
            </a:r>
            <a:r>
              <a:rPr lang="ru-RU" sz="2400" dirty="0" err="1" smtClean="0"/>
              <a:t>неонатологии</a:t>
            </a:r>
            <a:r>
              <a:rPr lang="ru-RU" sz="2400" dirty="0" smtClean="0"/>
              <a:t> и </a:t>
            </a:r>
            <a:r>
              <a:rPr lang="ru-RU" sz="2400" dirty="0" err="1" smtClean="0"/>
              <a:t>неонатальной</a:t>
            </a:r>
            <a:r>
              <a:rPr lang="ru-RU" sz="2400" dirty="0" smtClean="0"/>
              <a:t> реаниматологии ФП и ДПО Федорова Л.А.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Обследование на ОПН и ДГВ ПЦ СПбГПМУ 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268931"/>
          </a:xfrm>
        </p:spPr>
        <p:txBody>
          <a:bodyPr>
            <a:normAutofit fontScale="92500" lnSpcReduction="10000"/>
          </a:bodyPr>
          <a:lstStyle/>
          <a:p>
            <a:pPr marL="174625" indent="-174625"/>
            <a:r>
              <a:rPr lang="ru-RU" sz="2500" b="1" u="sng" dirty="0" smtClean="0"/>
              <a:t>МРТ головного мозга </a:t>
            </a:r>
            <a:r>
              <a:rPr lang="ru-RU" sz="2500" dirty="0" smtClean="0"/>
              <a:t>– небольшие очаги повышения диффузии от теменной и височной костей слева, в остальном без патологических изменений, миелинизация соответствует возрасту ребенка.</a:t>
            </a:r>
            <a:endParaRPr lang="ru-RU" sz="2500" b="1" u="sng" dirty="0" smtClean="0"/>
          </a:p>
          <a:p>
            <a:pPr marL="174625" indent="-174625"/>
            <a:r>
              <a:rPr lang="ru-RU" sz="2500" b="1" u="sng" dirty="0" smtClean="0"/>
              <a:t>МРТ шейного, грудного и поясничного отд. позвоночника </a:t>
            </a:r>
            <a:r>
              <a:rPr lang="ru-RU" sz="2500" u="sng" dirty="0" smtClean="0"/>
              <a:t> </a:t>
            </a:r>
            <a:r>
              <a:rPr lang="ru-RU" sz="2500" dirty="0" smtClean="0"/>
              <a:t>- данных за травматические изменения тел позвонков не получен. Патологических изменений головного мозга не получено. </a:t>
            </a:r>
          </a:p>
          <a:p>
            <a:pPr marL="174625" indent="-174625"/>
            <a:r>
              <a:rPr lang="ru-RU" sz="2500" b="1" u="sng" dirty="0" smtClean="0"/>
              <a:t>МРТ тазобедренных суставов </a:t>
            </a:r>
            <a:r>
              <a:rPr lang="ru-RU" sz="2500" dirty="0" smtClean="0"/>
              <a:t>- нарушение центрации головок бедренных костей, вероятно за счет вынужденного положения. </a:t>
            </a:r>
            <a:r>
              <a:rPr lang="ru-RU" sz="2500" u="sng" dirty="0" smtClean="0"/>
              <a:t>Лимфоаденопатия паховых и бедренных лимфатических узлов (до 7 мм)</a:t>
            </a:r>
            <a:r>
              <a:rPr lang="ru-RU" sz="2500" dirty="0" smtClean="0"/>
              <a:t>. Отек мягких тканей левого бедра. </a:t>
            </a:r>
          </a:p>
          <a:p>
            <a:pPr marL="174625" indent="-174625"/>
            <a:r>
              <a:rPr lang="ru-RU" sz="2500" dirty="0" smtClean="0"/>
              <a:t>Выявлены изменения в малом тазу в виде кисты (кистозное    </a:t>
            </a:r>
          </a:p>
          <a:p>
            <a:pPr marL="174625" indent="-174625"/>
            <a:r>
              <a:rPr lang="ru-RU" sz="2500" dirty="0" smtClean="0"/>
              <a:t>                      образование до 11 мм) в проекции левого яичника.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Обследование на ОПН и ДГВ ПЦ </a:t>
            </a:r>
            <a:r>
              <a:rPr lang="ru-RU" sz="2500" b="1" dirty="0" err="1" smtClean="0">
                <a:solidFill>
                  <a:schemeClr val="tx1"/>
                </a:solidFill>
              </a:rPr>
              <a:t>СПбГПМУ</a:t>
            </a:r>
            <a:r>
              <a:rPr lang="ru-RU" sz="2500" b="1" dirty="0" smtClean="0">
                <a:solidFill>
                  <a:schemeClr val="tx1"/>
                </a:solidFill>
              </a:rPr>
              <a:t> (МРТ на 27с.ж.)</a:t>
            </a:r>
            <a:endParaRPr lang="ru-RU" sz="2500" dirty="0"/>
          </a:p>
        </p:txBody>
      </p:sp>
      <p:pic>
        <p:nvPicPr>
          <p:cNvPr id="8" name="Содержимое 7" descr="Г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785794"/>
            <a:ext cx="3509970" cy="2804322"/>
          </a:xfrm>
        </p:spPr>
      </p:pic>
      <p:pic>
        <p:nvPicPr>
          <p:cNvPr id="10" name="Рисунок 9" descr="лимфоузл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886200"/>
            <a:ext cx="4876800" cy="2971800"/>
          </a:xfrm>
          <a:prstGeom prst="rect">
            <a:avLst/>
          </a:prstGeom>
        </p:spPr>
      </p:pic>
      <p:pic>
        <p:nvPicPr>
          <p:cNvPr id="11" name="Рисунок 10" descr="Спинной мозг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785794"/>
            <a:ext cx="4000528" cy="5081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Обследование на ОПН и ДГВ ПЦ СПбГПМУ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>
            <a:normAutofit/>
          </a:bodyPr>
          <a:lstStyle/>
          <a:p>
            <a:pPr marL="174625" indent="-174625"/>
            <a:r>
              <a:rPr lang="ru-RU" sz="2400" dirty="0" smtClean="0"/>
              <a:t>Учитывая анамнез матери ( профессия – дет.воспитатель, ОРВИ, шейный лимфаденит неясной этиологии во время </a:t>
            </a:r>
            <a:r>
              <a:rPr lang="ru-RU" sz="2400" dirty="0" err="1" smtClean="0"/>
              <a:t>бер-ти</a:t>
            </a:r>
            <a:r>
              <a:rPr lang="ru-RU" sz="2400" dirty="0" smtClean="0"/>
              <a:t>, по данным обменной карты </a:t>
            </a:r>
            <a:r>
              <a:rPr lang="ru-RU" sz="2400" dirty="0" err="1" smtClean="0"/>
              <a:t>берем-ой</a:t>
            </a:r>
            <a:r>
              <a:rPr lang="ru-RU" sz="2400" dirty="0" smtClean="0"/>
              <a:t> –  мама на ЦМВ не обследована →высокий риск ЦМВИ ), клиническую картину у ребенка (тромбоцитопения, геморрагический синдром в раннем </a:t>
            </a:r>
            <a:r>
              <a:rPr lang="ru-RU" sz="2400" dirty="0" err="1" smtClean="0"/>
              <a:t>неонатальном</a:t>
            </a:r>
            <a:r>
              <a:rPr lang="ru-RU" sz="2400" dirty="0" smtClean="0"/>
              <a:t> периоде, </a:t>
            </a:r>
            <a:r>
              <a:rPr lang="ru-RU" sz="2400" dirty="0" err="1" smtClean="0"/>
              <a:t>гепатоспленомегалия</a:t>
            </a:r>
            <a:r>
              <a:rPr lang="ru-RU" sz="2400" dirty="0" smtClean="0"/>
              <a:t>, </a:t>
            </a:r>
            <a:r>
              <a:rPr lang="ru-RU" sz="2400" dirty="0" err="1" smtClean="0"/>
              <a:t>лимфопролиферативный</a:t>
            </a:r>
            <a:r>
              <a:rPr lang="ru-RU" sz="2400" dirty="0" smtClean="0"/>
              <a:t> синдром) проведено обследование на инфекции </a:t>
            </a:r>
            <a:r>
              <a:rPr lang="ru-RU" sz="2400" dirty="0" err="1" smtClean="0"/>
              <a:t>герпес-группы</a:t>
            </a:r>
            <a:r>
              <a:rPr lang="ru-RU" sz="2400" dirty="0" smtClean="0"/>
              <a:t> (ЦМВ, герпес 1 и 2 тип).</a:t>
            </a:r>
          </a:p>
          <a:p>
            <a:pPr marL="174625" indent="-174625"/>
            <a:r>
              <a:rPr lang="ru-RU" sz="2400" dirty="0" smtClean="0"/>
              <a:t>Получен </a:t>
            </a:r>
            <a:r>
              <a:rPr lang="ru-RU" sz="2400" b="1" u="sng" dirty="0" smtClean="0"/>
              <a:t>положительный результат на ЦМВ в моче и крови методом ПЦР (качественно)</a:t>
            </a:r>
            <a:r>
              <a:rPr lang="ru-RU" sz="2400" dirty="0" smtClean="0"/>
              <a:t>, а также </a:t>
            </a:r>
            <a:r>
              <a:rPr lang="ru-RU" sz="2400" b="1" u="sng" dirty="0" smtClean="0"/>
              <a:t>положительные </a:t>
            </a:r>
            <a:r>
              <a:rPr lang="en-US" sz="2400" b="1" u="sng" dirty="0" err="1" smtClean="0"/>
              <a:t>IgM</a:t>
            </a:r>
            <a:r>
              <a:rPr lang="en-US" sz="2400" b="1" u="sng" dirty="0" smtClean="0"/>
              <a:t> </a:t>
            </a:r>
            <a:r>
              <a:rPr lang="ru-RU" sz="2400" b="1" u="sng" dirty="0" smtClean="0"/>
              <a:t>и </a:t>
            </a:r>
          </a:p>
          <a:p>
            <a:pPr marL="174625" indent="-174625"/>
            <a:r>
              <a:rPr lang="ru-RU" sz="2400" b="1" dirty="0" smtClean="0"/>
              <a:t>                      </a:t>
            </a:r>
            <a:r>
              <a:rPr lang="en-US" sz="2400" b="1" u="sng" dirty="0" err="1" smtClean="0"/>
              <a:t>IgG</a:t>
            </a:r>
            <a:r>
              <a:rPr lang="ru-RU" sz="2400" b="1" u="sng" dirty="0" smtClean="0"/>
              <a:t> (качественно) в крови методом ИФА</a:t>
            </a:r>
            <a:r>
              <a:rPr lang="ru-RU" sz="2400" dirty="0" smtClean="0"/>
              <a:t>. </a:t>
            </a:r>
          </a:p>
          <a:p>
            <a:pPr marL="174625" indent="-174625">
              <a:buNone/>
            </a:pPr>
            <a:endParaRPr lang="ru-RU" sz="2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Обследование на ОПН и ДГВ ПЦ </a:t>
            </a:r>
            <a:r>
              <a:rPr lang="ru-RU" sz="2500" b="1" dirty="0" err="1" smtClean="0">
                <a:solidFill>
                  <a:schemeClr val="tx1"/>
                </a:solidFill>
              </a:rPr>
              <a:t>СПбГПМУ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ru-RU" sz="2400" dirty="0" smtClean="0"/>
              <a:t>Кровь матери методом ИФА (качественно) -  </a:t>
            </a:r>
            <a:r>
              <a:rPr lang="en-US" sz="2400" dirty="0" err="1" smtClean="0"/>
              <a:t>IgM</a:t>
            </a:r>
            <a:r>
              <a:rPr lang="ru-RU" sz="2400" dirty="0" smtClean="0"/>
              <a:t> и</a:t>
            </a:r>
            <a:r>
              <a:rPr lang="en-US" sz="2400" dirty="0" smtClean="0"/>
              <a:t> </a:t>
            </a:r>
            <a:r>
              <a:rPr lang="en-US" sz="2400" dirty="0" err="1" smtClean="0"/>
              <a:t>IgG</a:t>
            </a:r>
            <a:r>
              <a:rPr lang="ru-RU" sz="2400" dirty="0" smtClean="0"/>
              <a:t> не обнаружены (возраст ребенка 1 </a:t>
            </a:r>
            <a:r>
              <a:rPr lang="ru-RU" sz="2400" dirty="0" err="1" smtClean="0"/>
              <a:t>мес</a:t>
            </a:r>
            <a:r>
              <a:rPr lang="ru-RU" sz="2400" dirty="0" smtClean="0"/>
              <a:t> 7 </a:t>
            </a:r>
            <a:r>
              <a:rPr lang="ru-RU" sz="2400" dirty="0" err="1" smtClean="0"/>
              <a:t>дн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В динамике отмечалось </a:t>
            </a:r>
            <a:r>
              <a:rPr lang="ru-RU" sz="2400" u="sng" dirty="0" smtClean="0"/>
              <a:t>увеличение размеров печени с 1.5 см до 2.5 см и селезенки – пальпируется край 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Неврологическая картина у ребенка значительно улучшилась: болевой синдром купирован; движения , тонус и рефлексы в нижних конечностях восстановились в полном объеме; амплитуда движений в тазобедренных суставах в полном объеме.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Расценивается как пациент с диагнозом: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lvl="0"/>
            <a:r>
              <a:rPr lang="ru-RU" sz="2500" b="1" dirty="0" smtClean="0"/>
              <a:t>Основной:</a:t>
            </a:r>
            <a:r>
              <a:rPr lang="ru-RU" sz="2500" u="sng" dirty="0" smtClean="0"/>
              <a:t> </a:t>
            </a:r>
            <a:r>
              <a:rPr lang="ru-RU" sz="2500" dirty="0" smtClean="0"/>
              <a:t>Цитомегаловирусная инфекция, </a:t>
            </a:r>
            <a:r>
              <a:rPr lang="ru-RU" sz="2500" dirty="0" err="1" smtClean="0"/>
              <a:t>манифестная</a:t>
            </a:r>
            <a:r>
              <a:rPr lang="ru-RU" sz="2500" dirty="0" smtClean="0"/>
              <a:t> форма.</a:t>
            </a:r>
          </a:p>
          <a:p>
            <a:r>
              <a:rPr lang="ru-RU" sz="2500" b="1" dirty="0" smtClean="0"/>
              <a:t>Сопутствующий: </a:t>
            </a:r>
            <a:r>
              <a:rPr lang="ru-RU" sz="2500" dirty="0" smtClean="0"/>
              <a:t>Родовая травма: субдуральное, субарахноидальное кровоизлияния, обширная субапоневротическая гематома, внутрижелудочковое кровоизлияние 1 ст.справа, 2 ст.слева </a:t>
            </a:r>
            <a:r>
              <a:rPr lang="ru-RU" sz="2500" dirty="0" err="1" smtClean="0"/>
              <a:t>реконвалесцент</a:t>
            </a:r>
            <a:r>
              <a:rPr lang="ru-RU" sz="2500" dirty="0" smtClean="0"/>
              <a:t>. </a:t>
            </a:r>
            <a:r>
              <a:rPr lang="ru-RU" sz="2500" dirty="0" err="1" smtClean="0"/>
              <a:t>Гемангиома</a:t>
            </a:r>
            <a:r>
              <a:rPr lang="ru-RU" sz="2500" dirty="0" smtClean="0"/>
              <a:t> дистальной фаланги 1-го пальца правой кисти.  ДВС синдром в анамнезе. Трансфузия эритроцитарной массы №1 от 26.08.16 г, СЗП №2 от 22.08, 24.08.2016 г.  Асфиксия тяжелой степени в анамнезе.</a:t>
            </a:r>
          </a:p>
          <a:p>
            <a:pPr marL="174625" indent="-174625">
              <a:buNone/>
            </a:pP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Лечение на ОПН и ДГВ ПЦ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dirty="0" smtClean="0"/>
              <a:t>По совокупности анамнестических и клинико-лабораторных данных начато этиотропное                       лечение согласно клиническим               рекомендациям  - </a:t>
            </a:r>
            <a:r>
              <a:rPr lang="ru-RU" u="sng" dirty="0" smtClean="0"/>
              <a:t>в/</a:t>
            </a:r>
            <a:r>
              <a:rPr lang="ru-RU" u="sng" dirty="0" err="1" smtClean="0"/>
              <a:t>в</a:t>
            </a:r>
            <a:r>
              <a:rPr lang="ru-RU" u="sng" dirty="0" smtClean="0"/>
              <a:t> </a:t>
            </a:r>
            <a:r>
              <a:rPr lang="ru-RU" u="sng" dirty="0" err="1" smtClean="0"/>
              <a:t>ганцикловир</a:t>
            </a:r>
            <a:r>
              <a:rPr lang="ru-RU" u="sng" dirty="0" smtClean="0"/>
              <a:t> (</a:t>
            </a:r>
            <a:r>
              <a:rPr lang="ru-RU" u="sng" dirty="0" err="1" smtClean="0"/>
              <a:t>цимевен</a:t>
            </a:r>
            <a:r>
              <a:rPr lang="ru-RU" u="sng" dirty="0" smtClean="0"/>
              <a:t>) по 6 </a:t>
            </a:r>
            <a:r>
              <a:rPr lang="ru-RU" u="sng" dirty="0" err="1" smtClean="0"/>
              <a:t>мг\кг</a:t>
            </a:r>
            <a:r>
              <a:rPr lang="ru-RU" u="sng" dirty="0" smtClean="0"/>
              <a:t> 2 </a:t>
            </a:r>
            <a:r>
              <a:rPr lang="ru-RU" u="sng" dirty="0" err="1" smtClean="0"/>
              <a:t>р\сут</a:t>
            </a:r>
            <a:r>
              <a:rPr lang="ru-RU" u="sng" dirty="0" smtClean="0"/>
              <a:t> №14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Картинки по запросу ганцикловир цимев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786058"/>
            <a:ext cx="2381250" cy="2643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На фоне лечения (1 </a:t>
            </a:r>
            <a:r>
              <a:rPr lang="ru-RU" sz="2800" b="1" dirty="0" err="1" smtClean="0">
                <a:solidFill>
                  <a:schemeClr val="tx1"/>
                </a:solidFill>
              </a:rPr>
              <a:t>мес</a:t>
            </a:r>
            <a:r>
              <a:rPr lang="ru-RU" sz="2800" b="1" dirty="0" smtClean="0">
                <a:solidFill>
                  <a:schemeClr val="tx1"/>
                </a:solidFill>
              </a:rPr>
              <a:t> 26 </a:t>
            </a:r>
            <a:r>
              <a:rPr lang="ru-RU" sz="2800" b="1" dirty="0" err="1" smtClean="0">
                <a:solidFill>
                  <a:schemeClr val="tx1"/>
                </a:solidFill>
              </a:rPr>
              <a:t>дн</a:t>
            </a:r>
            <a:r>
              <a:rPr lang="ru-RU" sz="2800" b="1" dirty="0" smtClean="0">
                <a:solidFill>
                  <a:schemeClr val="tx1"/>
                </a:solidFill>
              </a:rPr>
              <a:t>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Состояние удовлетворительное. </a:t>
            </a:r>
            <a:r>
              <a:rPr lang="ru-RU" dirty="0" err="1" smtClean="0"/>
              <a:t>Энтеральное</a:t>
            </a:r>
            <a:r>
              <a:rPr lang="ru-RU" dirty="0" smtClean="0"/>
              <a:t> питание смешанное в полном объеме из рожка, усваивает.  Весовая кривая восходящая.</a:t>
            </a:r>
          </a:p>
          <a:p>
            <a:r>
              <a:rPr lang="ru-RU" dirty="0" smtClean="0"/>
              <a:t>Коммуникабельная, пытается </a:t>
            </a:r>
            <a:r>
              <a:rPr lang="ru-RU" dirty="0" err="1" smtClean="0"/>
              <a:t>гулить</a:t>
            </a:r>
            <a:r>
              <a:rPr lang="ru-RU" dirty="0" smtClean="0"/>
              <a:t>, следит активно за осмотром. Мышечный тонус </a:t>
            </a:r>
            <a:r>
              <a:rPr lang="ru-RU" dirty="0" err="1" smtClean="0"/>
              <a:t>дистоничный</a:t>
            </a:r>
            <a:r>
              <a:rPr lang="ru-RU" dirty="0" smtClean="0"/>
              <a:t>, симметричный. Движения в нижних конечностях в полном объеме, активные. Рефлексы симметричные. Б.р. 0.5*0.5 см, нормотоничен. Швы на стыке. Голова конфигурирована, </a:t>
            </a:r>
            <a:r>
              <a:rPr lang="ru-RU" dirty="0" err="1" smtClean="0"/>
              <a:t>уплощена</a:t>
            </a:r>
            <a:r>
              <a:rPr lang="ru-RU" dirty="0" smtClean="0"/>
              <a:t> в затылочной части.</a:t>
            </a:r>
          </a:p>
          <a:p>
            <a:r>
              <a:rPr lang="ru-RU" dirty="0" smtClean="0"/>
              <a:t>                Печень + 2.0 см, селезенка – пальпируется</a:t>
            </a:r>
          </a:p>
          <a:p>
            <a:r>
              <a:rPr lang="ru-RU" dirty="0" smtClean="0"/>
              <a:t>                 край.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Результаты лечения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786346"/>
          </a:xfrm>
        </p:spPr>
        <p:txBody>
          <a:bodyPr>
            <a:normAutofit/>
          </a:bodyPr>
          <a:lstStyle/>
          <a:p>
            <a:r>
              <a:rPr lang="ru-RU" dirty="0" smtClean="0"/>
              <a:t>ПЦР крови – слабоположительный результат</a:t>
            </a:r>
          </a:p>
          <a:p>
            <a:r>
              <a:rPr lang="ru-RU" dirty="0" smtClean="0"/>
              <a:t>ПЦР мочи – отрицательно.</a:t>
            </a:r>
          </a:p>
          <a:p>
            <a:r>
              <a:rPr lang="ru-RU" dirty="0" smtClean="0"/>
              <a:t>Кровь ребенка на ЦМВ методом ИФА – сохраняются положительные </a:t>
            </a:r>
            <a:r>
              <a:rPr lang="en-US" dirty="0" err="1" smtClean="0"/>
              <a:t>IgM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err="1" smtClean="0"/>
              <a:t>IgG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Спасибо за внимание!!!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Вопросы для  эксперта:</a:t>
            </a:r>
          </a:p>
          <a:p>
            <a:r>
              <a:rPr lang="ru-RU" dirty="0" smtClean="0"/>
              <a:t>Врожденная или приобретенная </a:t>
            </a:r>
            <a:r>
              <a:rPr lang="ru-RU" dirty="0" err="1" smtClean="0"/>
              <a:t>ЦМВ-инфекция</a:t>
            </a:r>
            <a:r>
              <a:rPr lang="ru-RU" dirty="0" smtClean="0"/>
              <a:t> у данного пациента?</a:t>
            </a:r>
          </a:p>
          <a:p>
            <a:r>
              <a:rPr lang="ru-RU" dirty="0" smtClean="0"/>
              <a:t>Была ли оправдана в данном случае «стартовая» терапия препаратом </a:t>
            </a:r>
            <a:r>
              <a:rPr lang="ru-RU" dirty="0" err="1" smtClean="0"/>
              <a:t>ганцикловир</a:t>
            </a:r>
            <a:r>
              <a:rPr lang="ru-RU" dirty="0" smtClean="0"/>
              <a:t>? </a:t>
            </a:r>
          </a:p>
          <a:p>
            <a:r>
              <a:rPr lang="ru-RU" dirty="0" smtClean="0"/>
              <a:t>Частота серологического и </a:t>
            </a:r>
            <a:r>
              <a:rPr lang="ru-RU" dirty="0" err="1" smtClean="0"/>
              <a:t>ПЦР-контроля</a:t>
            </a:r>
            <a:r>
              <a:rPr lang="ru-RU" dirty="0" smtClean="0"/>
              <a:t> в процессе лечения ЦМВИ?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755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Ответы эксперта профессора Васильева В.В.</a:t>
            </a:r>
            <a:b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395536" y="908721"/>
            <a:ext cx="8208912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0" indent="457200" algn="just">
              <a:buClr>
                <a:srgbClr val="000000"/>
              </a:buClr>
              <a:buSzPct val="100000"/>
            </a:pP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Врожденная или приобретенная ЦМВИ у данного ребенка?</a:t>
            </a:r>
          </a:p>
          <a:p>
            <a:pPr marL="0" indent="457200" algn="just">
              <a:buClr>
                <a:srgbClr val="000000"/>
              </a:buClr>
              <a:buSzPct val="100000"/>
            </a:pPr>
            <a:endParaRPr lang="ru-RU" alt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buClr>
                <a:srgbClr val="000000"/>
              </a:buClr>
              <a:buSzPct val="100000"/>
            </a:pP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сегодня ВСЕХ результатов исследований в динамике диагноз ЦМВИ в данном случае вообще </a:t>
            </a:r>
            <a:r>
              <a:rPr lang="ru-RU" alt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дискутабелен</a:t>
            </a: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ребенка в возрасте 3 недели есть антитела </a:t>
            </a:r>
            <a:r>
              <a:rPr lang="en-US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</a:t>
            </a: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IgG</a:t>
            </a: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положительна ПЦР мочи и крови, у матери в возрасте ребенка 5 недель нет антител вообще. После лечения у ребенка сохраняются антитела, ПЦР крови «</a:t>
            </a:r>
            <a:r>
              <a:rPr lang="ru-RU" alt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слабоположительна</a:t>
            </a: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Почему нет антител у матери? ПЦР не может быть «слабо-» или «сильно положительной»!</a:t>
            </a:r>
          </a:p>
          <a:p>
            <a:pPr marL="0" indent="457200" algn="just">
              <a:buClr>
                <a:srgbClr val="000000"/>
              </a:buClr>
              <a:buSzPct val="100000"/>
            </a:pP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Совершенно </a:t>
            </a:r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непонятно, почему в В.Новгороде за 3 недели не было предпринято каких-либо усилий для верификации диагноза перевода «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Врожденная инфекционная болезнь неуточненная в анамнезе</a:t>
            </a:r>
            <a:r>
              <a:rPr lang="ru-RU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»?</a:t>
            </a:r>
            <a:endParaRPr lang="ru-RU" alt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buClr>
                <a:srgbClr val="000000"/>
              </a:buClr>
              <a:buSzPct val="100000"/>
            </a:pP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этом, если доверять результатам, полученным в СПБ, у ребенка – </a:t>
            </a:r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приобретенная ЦМВИ</a:t>
            </a:r>
            <a:r>
              <a:rPr lang="ru-RU" alt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buClr>
                <a:srgbClr val="000000"/>
              </a:buClr>
              <a:buSzPct val="100000"/>
            </a:pP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Оправдана ли в данном случае «стартовая» терапия </a:t>
            </a:r>
            <a:r>
              <a:rPr lang="ru-RU" altLang="ru-RU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ганцикловиром</a:t>
            </a:r>
            <a:r>
              <a:rPr lang="ru-RU" altLang="ru-RU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buClr>
                <a:srgbClr val="000000"/>
              </a:buClr>
              <a:buSzPct val="100000"/>
            </a:pPr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Да, оправдана</a:t>
            </a:r>
            <a:r>
              <a:rPr lang="ru-RU" alt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Новорожденный с тяжелой травмой, СДР, геморрагическим синдромом, с генетическим материалом ЦМВ в крови и моче, с антителами должен был трактоваться «в худшую сторону», т.е., как больной с врожденной ЦМВИ с возможным поражением ЦНС, легких. Только когда стали известны результаты обследования матери (а это произошло только через две недели), можно было ставить вопрос о  том, что у ребенка приобретенная ЦМВИ.</a:t>
            </a:r>
          </a:p>
          <a:p>
            <a:pPr marL="0" indent="457200" algn="just">
              <a:buClr>
                <a:srgbClr val="000000"/>
              </a:buClr>
              <a:buSzPct val="100000"/>
            </a:pPr>
            <a:endParaRPr lang="ru-RU" alt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14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Новорожденная девочка Б. поступила на </a:t>
            </a:r>
            <a:r>
              <a:rPr lang="ru-RU" sz="2800" b="1" dirty="0" err="1" smtClean="0">
                <a:solidFill>
                  <a:schemeClr val="tx1"/>
                </a:solidFill>
              </a:rPr>
              <a:t>ОПНиДГВ</a:t>
            </a:r>
            <a:r>
              <a:rPr lang="ru-RU" sz="2800" b="1" dirty="0" smtClean="0">
                <a:solidFill>
                  <a:schemeClr val="tx1"/>
                </a:solidFill>
              </a:rPr>
              <a:t> ПЦ </a:t>
            </a:r>
            <a:r>
              <a:rPr lang="ru-RU" sz="2800" b="1" dirty="0" err="1" smtClean="0">
                <a:solidFill>
                  <a:schemeClr val="tx1"/>
                </a:solidFill>
              </a:rPr>
              <a:t>СПбГПМУ</a:t>
            </a:r>
            <a:r>
              <a:rPr lang="ru-RU" sz="2800" b="1" dirty="0" smtClean="0">
                <a:solidFill>
                  <a:schemeClr val="tx1"/>
                </a:solidFill>
              </a:rPr>
              <a:t> из ОДКБ г. В. Новгород на 21 с.ж. с диагнозом: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Основной: </a:t>
            </a:r>
            <a:r>
              <a:rPr lang="ru-RU" sz="2500" dirty="0" smtClean="0"/>
              <a:t>Родовая травма: </a:t>
            </a:r>
            <a:r>
              <a:rPr lang="ru-RU" sz="2500" dirty="0" err="1" smtClean="0"/>
              <a:t>субдуральное</a:t>
            </a:r>
            <a:r>
              <a:rPr lang="ru-RU" sz="2500" dirty="0" smtClean="0"/>
              <a:t>, субарахноидальное кровоизлияния, обширная субапоневротическая гематома. Ишемия мозга 2-3 степени, внутрижелудочковое кровоизлияние 1 ст. справа, 2 ст. слева, </a:t>
            </a:r>
            <a:r>
              <a:rPr lang="ru-RU" sz="2500" dirty="0" err="1" smtClean="0"/>
              <a:t>с-м</a:t>
            </a:r>
            <a:r>
              <a:rPr lang="ru-RU" sz="2500" dirty="0" smtClean="0"/>
              <a:t> угнетения ЦНС. Натальная травма шейного отдела позвоночника.  </a:t>
            </a:r>
          </a:p>
          <a:p>
            <a:r>
              <a:rPr lang="ru-RU" sz="2500" b="1" dirty="0" smtClean="0"/>
              <a:t>Сопутствующий:</a:t>
            </a:r>
            <a:r>
              <a:rPr lang="ru-RU" sz="2500" dirty="0" smtClean="0"/>
              <a:t> Трансфузия эритроцитарной массы №1 от 26.08.16 г, СЗП №2 от 22.08, 24.08.2016 г.  Геморрагический синдром. ДВС синдром.  Врожденная инфекционная болезнь неуточненная.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Состояние при поступлении на ОПН и ДГВ ПЦ СПбГПМУ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329642" cy="492922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Состояние тяжелое за счет неврологический и болевой симптоматики: </a:t>
            </a:r>
          </a:p>
          <a:p>
            <a:r>
              <a:rPr lang="ru-RU" sz="3200" dirty="0" smtClean="0"/>
              <a:t>на осмотр реагирует беспокойством, раздраженным криком. </a:t>
            </a:r>
          </a:p>
          <a:p>
            <a:r>
              <a:rPr lang="ru-RU" sz="3200" dirty="0" smtClean="0"/>
              <a:t>вынужденное положение за счет ограничения движений в нижних конечностях (переразведение в тазобедренных суставах) </a:t>
            </a:r>
          </a:p>
          <a:p>
            <a:r>
              <a:rPr lang="ru-RU" sz="3200" dirty="0" smtClean="0"/>
              <a:t>при сгибании </a:t>
            </a:r>
            <a:r>
              <a:rPr lang="ru-RU" sz="3200" dirty="0" err="1" smtClean="0"/>
              <a:t>н\конечностей</a:t>
            </a:r>
            <a:r>
              <a:rPr lang="ru-RU" sz="3200" dirty="0" smtClean="0"/>
              <a:t> выраженная болезненность </a:t>
            </a:r>
            <a:r>
              <a:rPr lang="en-US" sz="3200" dirty="0" smtClean="0"/>
              <a:t>S&gt;D </a:t>
            </a:r>
            <a:r>
              <a:rPr lang="ru-RU" sz="3200" dirty="0" smtClean="0"/>
              <a:t>(ребенок заливается в плаче), амплитуда движений</a:t>
            </a:r>
            <a:r>
              <a:rPr lang="en-US" sz="3200" dirty="0" smtClean="0"/>
              <a:t> </a:t>
            </a:r>
            <a:r>
              <a:rPr lang="ru-RU" sz="3200" dirty="0" smtClean="0"/>
              <a:t>резко снижена </a:t>
            </a:r>
            <a:r>
              <a:rPr lang="en-US" sz="3200" dirty="0" smtClean="0"/>
              <a:t>S&gt;D. </a:t>
            </a:r>
            <a:endParaRPr lang="ru-RU" sz="3200" u="sng" dirty="0" smtClean="0"/>
          </a:p>
          <a:p>
            <a:r>
              <a:rPr lang="ru-RU" sz="3200" dirty="0" smtClean="0"/>
              <a:t>Б.р. 0.5*0.5 см, нормотоничен. Расхождение швов до 0.5 см. В затылочно-теменной области слева подапоневротическая гематома, плотная, без признаков воспаления и флуктуации, кожные покровы </a:t>
            </a:r>
            <a:r>
              <a:rPr lang="ru-RU" sz="3200" dirty="0" err="1" smtClean="0"/>
              <a:t>цианотичны</a:t>
            </a:r>
            <a:r>
              <a:rPr lang="ru-RU" sz="3200" dirty="0" smtClean="0"/>
              <a:t>. </a:t>
            </a:r>
            <a:r>
              <a:rPr lang="ru-RU" sz="3200" dirty="0" err="1" smtClean="0"/>
              <a:t>Периорбитально</a:t>
            </a:r>
            <a:r>
              <a:rPr lang="ru-RU" sz="3200" dirty="0" smtClean="0"/>
              <a:t> </a:t>
            </a:r>
            <a:r>
              <a:rPr lang="ru-RU" sz="3200" dirty="0" err="1" smtClean="0"/>
              <a:t>экхимоз</a:t>
            </a:r>
            <a:r>
              <a:rPr lang="ru-RU" sz="3200" dirty="0" smtClean="0"/>
              <a:t> слева, </a:t>
            </a:r>
            <a:r>
              <a:rPr lang="ru-RU" sz="3200" dirty="0" err="1" smtClean="0"/>
              <a:t>экхимоз</a:t>
            </a:r>
            <a:r>
              <a:rPr lang="ru-RU" sz="3200" dirty="0" smtClean="0"/>
              <a:t> на задней поверхности шеи справа в ст.рассасывания. </a:t>
            </a:r>
          </a:p>
          <a:p>
            <a:r>
              <a:rPr lang="ru-RU" sz="3200" dirty="0" smtClean="0"/>
              <a:t>По внутренним органам – без особенностей.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Анамнез жизни: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8641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Новорожденная девочка Б., д.р. 19.08.2016 г</a:t>
            </a:r>
          </a:p>
          <a:p>
            <a:r>
              <a:rPr lang="ru-RU" dirty="0" smtClean="0"/>
              <a:t>От  1-й </a:t>
            </a:r>
            <a:r>
              <a:rPr lang="ru-RU" dirty="0" err="1" smtClean="0"/>
              <a:t>бер-ти</a:t>
            </a:r>
            <a:r>
              <a:rPr lang="ru-RU" dirty="0" smtClean="0"/>
              <a:t>, протекавшей на фоне угрозы прерывания в 1-й половине беременности, </a:t>
            </a:r>
            <a:r>
              <a:rPr lang="ru-RU" dirty="0" err="1" smtClean="0"/>
              <a:t>хр.пиелонефрита</a:t>
            </a:r>
            <a:r>
              <a:rPr lang="ru-RU" dirty="0" smtClean="0"/>
              <a:t> (обострение до 3 раз), хр.цистита, о.синусита  без </a:t>
            </a:r>
            <a:r>
              <a:rPr lang="en-US" dirty="0" smtClean="0"/>
              <a:t>t</a:t>
            </a:r>
            <a:r>
              <a:rPr lang="ru-RU" dirty="0" smtClean="0"/>
              <a:t>, о.фарингита без </a:t>
            </a:r>
            <a:r>
              <a:rPr lang="en-US" dirty="0" smtClean="0"/>
              <a:t>t </a:t>
            </a:r>
            <a:r>
              <a:rPr lang="ru-RU" dirty="0" smtClean="0"/>
              <a:t>во 2-й половине </a:t>
            </a:r>
            <a:r>
              <a:rPr lang="ru-RU" dirty="0" err="1" smtClean="0"/>
              <a:t>бер-ти</a:t>
            </a:r>
            <a:r>
              <a:rPr lang="ru-RU" dirty="0" smtClean="0"/>
              <a:t>, ОРВИ до 4 раз без </a:t>
            </a:r>
            <a:r>
              <a:rPr lang="en-US" dirty="0" smtClean="0"/>
              <a:t>t</a:t>
            </a:r>
            <a:r>
              <a:rPr lang="ru-RU" dirty="0" smtClean="0"/>
              <a:t>, обострение </a:t>
            </a:r>
            <a:r>
              <a:rPr lang="en-US" dirty="0" smtClean="0"/>
              <a:t>H</a:t>
            </a:r>
            <a:r>
              <a:rPr lang="ru-RU" dirty="0" smtClean="0"/>
              <a:t>.</a:t>
            </a:r>
            <a:r>
              <a:rPr lang="en-US" dirty="0" err="1" smtClean="0"/>
              <a:t>labialis</a:t>
            </a:r>
            <a:r>
              <a:rPr lang="ru-RU" dirty="0" smtClean="0"/>
              <a:t>; шейный лимфаденит справа в 3 триместре неясной этиологии.</a:t>
            </a:r>
          </a:p>
          <a:p>
            <a:r>
              <a:rPr lang="ru-RU" dirty="0" smtClean="0"/>
              <a:t>Матери 24 года. Профессия  – воспитатель старшей возрастной группы в детском саду.  </a:t>
            </a:r>
          </a:p>
          <a:p>
            <a:r>
              <a:rPr lang="ru-RU" dirty="0" smtClean="0"/>
              <a:t>Роды 1-е, срочные, на сроке </a:t>
            </a:r>
            <a:r>
              <a:rPr lang="ru-RU" dirty="0" err="1" smtClean="0"/>
              <a:t>гестации</a:t>
            </a:r>
            <a:r>
              <a:rPr lang="ru-RU" dirty="0" smtClean="0"/>
              <a:t> 41 </a:t>
            </a:r>
            <a:r>
              <a:rPr lang="ru-RU" dirty="0" err="1" smtClean="0"/>
              <a:t>нед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 Задний вид затылочного </a:t>
            </a:r>
            <a:r>
              <a:rPr lang="ru-RU" dirty="0" err="1" smtClean="0"/>
              <a:t>предлежания</a:t>
            </a:r>
            <a:r>
              <a:rPr lang="ru-RU" dirty="0" smtClean="0"/>
              <a:t>. Слабость родовой деятельности. 3-х кратная вакуум-экстракция без эффекта.  Гипоксия плода. Экстренное кесарево сечение. </a:t>
            </a:r>
          </a:p>
          <a:p>
            <a:r>
              <a:rPr lang="ru-RU" b="1" dirty="0" smtClean="0"/>
              <a:t>                Вес=3086гр, длина=53см, окр.гол.=34см,                   </a:t>
            </a:r>
          </a:p>
          <a:p>
            <a:r>
              <a:rPr lang="ru-RU" b="1" dirty="0" smtClean="0"/>
              <a:t>                    окр.гр.=33см.  По Апгар 3\6 баллов.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</a:rPr>
              <a:t>Анамнез жизни (состояние в ОДКБ г. Великий Новгород)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5720" y="785794"/>
            <a:ext cx="8572560" cy="5072099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Состояние с рождения</a:t>
            </a:r>
            <a:r>
              <a:rPr lang="ru-RU" sz="2400" dirty="0" smtClean="0"/>
              <a:t> тяжелое - проводились реанимационные мероприятия, санация ВДП, интубация трахеи с 1 мин.жизни, ИВЛ; </a:t>
            </a:r>
            <a:r>
              <a:rPr lang="ru-RU" sz="2400" dirty="0" err="1" smtClean="0"/>
              <a:t>с-м</a:t>
            </a:r>
            <a:r>
              <a:rPr lang="ru-RU" sz="2400" dirty="0" smtClean="0"/>
              <a:t> «очков», большая гематома предлежащей части. </a:t>
            </a:r>
          </a:p>
          <a:p>
            <a:r>
              <a:rPr lang="ru-RU" sz="2400" dirty="0" smtClean="0"/>
              <a:t>В условиях ОАРИТ ОДКБ  до 11 с.ж.</a:t>
            </a:r>
          </a:p>
          <a:p>
            <a:r>
              <a:rPr lang="ru-RU" sz="2400" u="sng" dirty="0" smtClean="0"/>
              <a:t>дыхательная недостаточность</a:t>
            </a:r>
            <a:r>
              <a:rPr lang="ru-RU" sz="2400" dirty="0" smtClean="0"/>
              <a:t> – ИВЛ до 7 </a:t>
            </a:r>
            <a:r>
              <a:rPr lang="ru-RU" sz="2400" dirty="0" err="1" smtClean="0"/>
              <a:t>сут</a:t>
            </a:r>
            <a:r>
              <a:rPr lang="ru-RU" sz="2400" dirty="0" smtClean="0"/>
              <a:t>, </a:t>
            </a:r>
            <a:r>
              <a:rPr lang="ru-RU" sz="2400" dirty="0" err="1" smtClean="0"/>
              <a:t>кислородозависима</a:t>
            </a:r>
            <a:r>
              <a:rPr lang="ru-RU" sz="2400" dirty="0" smtClean="0"/>
              <a:t> до 18 с.ж. </a:t>
            </a:r>
          </a:p>
          <a:p>
            <a:r>
              <a:rPr lang="ru-RU" sz="2400" u="sng" dirty="0" smtClean="0"/>
              <a:t>ДВС синдром</a:t>
            </a:r>
            <a:r>
              <a:rPr lang="ru-RU" sz="2400" dirty="0" smtClean="0"/>
              <a:t>– кровотечение из мест венепункций, по </a:t>
            </a:r>
            <a:r>
              <a:rPr lang="ru-RU" sz="2400" dirty="0" err="1" smtClean="0"/>
              <a:t>коагулограмме</a:t>
            </a:r>
            <a:r>
              <a:rPr lang="ru-RU" sz="2400" dirty="0" smtClean="0"/>
              <a:t> – </a:t>
            </a:r>
            <a:r>
              <a:rPr lang="ru-RU" sz="2400" dirty="0" err="1" smtClean="0"/>
              <a:t>гипокоагуляция</a:t>
            </a:r>
            <a:r>
              <a:rPr lang="ru-RU" sz="2400" dirty="0" smtClean="0"/>
              <a:t>, </a:t>
            </a:r>
            <a:r>
              <a:rPr lang="ru-RU" sz="2400" dirty="0" err="1" smtClean="0"/>
              <a:t>клин.ан.крови</a:t>
            </a:r>
            <a:r>
              <a:rPr lang="ru-RU" sz="2400" dirty="0" smtClean="0"/>
              <a:t> – тромбоцитопения (81</a:t>
            </a:r>
            <a:r>
              <a:rPr lang="en-US" sz="2400" dirty="0" smtClean="0"/>
              <a:t>*</a:t>
            </a:r>
            <a:r>
              <a:rPr lang="ru-RU" sz="2400" dirty="0" smtClean="0"/>
              <a:t>10</a:t>
            </a:r>
            <a:r>
              <a:rPr lang="en-US" sz="2400" dirty="0" smtClean="0"/>
              <a:t>^9\</a:t>
            </a:r>
            <a:r>
              <a:rPr lang="ru-RU" sz="2400" dirty="0" smtClean="0"/>
              <a:t>л)→ купировано введением СЗП, гемостатической терапией, </a:t>
            </a:r>
            <a:r>
              <a:rPr lang="en-US" sz="2400" dirty="0" err="1" smtClean="0"/>
              <a:t>Er</a:t>
            </a:r>
            <a:r>
              <a:rPr lang="en-US" sz="2400" dirty="0" smtClean="0"/>
              <a:t>-</a:t>
            </a:r>
            <a:r>
              <a:rPr lang="ru-RU" sz="2400" dirty="0" smtClean="0"/>
              <a:t>масса </a:t>
            </a:r>
            <a:r>
              <a:rPr lang="en-US" sz="2400" dirty="0" smtClean="0"/>
              <a:t>(</a:t>
            </a:r>
            <a:r>
              <a:rPr lang="ru-RU" sz="2400" dirty="0" smtClean="0"/>
              <a:t>коррекция анемии)</a:t>
            </a: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357190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Анамнез жизни (состояние в ОДКБ г. Великий Новгород)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1"/>
            <a:ext cx="8572560" cy="5286412"/>
          </a:xfrm>
        </p:spPr>
        <p:txBody>
          <a:bodyPr>
            <a:normAutofit/>
          </a:bodyPr>
          <a:lstStyle/>
          <a:p>
            <a:pPr marL="0" indent="0"/>
            <a:r>
              <a:rPr lang="ru-RU" sz="2200" b="1" dirty="0" smtClean="0"/>
              <a:t>Послед: </a:t>
            </a:r>
            <a:r>
              <a:rPr lang="ru-RU" sz="2200" dirty="0" smtClean="0"/>
              <a:t>очаговый </a:t>
            </a:r>
            <a:r>
              <a:rPr lang="ru-RU" sz="2200" dirty="0" err="1" smtClean="0"/>
              <a:t>хориодецидуит</a:t>
            </a:r>
            <a:r>
              <a:rPr lang="ru-RU" sz="2200" dirty="0" smtClean="0"/>
              <a:t>, </a:t>
            </a:r>
            <a:r>
              <a:rPr lang="ru-RU" sz="2200" dirty="0" err="1" smtClean="0"/>
              <a:t>субкомпенсированная</a:t>
            </a:r>
            <a:r>
              <a:rPr lang="ru-RU" sz="2200" dirty="0" smtClean="0"/>
              <a:t> хроническая недостаточность плаценты. Острая недостаточность плаценты. </a:t>
            </a:r>
            <a:endParaRPr lang="ru-RU" sz="2200" b="1" dirty="0" smtClean="0"/>
          </a:p>
          <a:p>
            <a:pPr marL="87313" indent="-87313"/>
            <a:r>
              <a:rPr lang="ru-RU" sz="2200" b="1" dirty="0" smtClean="0"/>
              <a:t>Клин.ан.крови</a:t>
            </a:r>
            <a:r>
              <a:rPr lang="ru-RU" sz="2200" dirty="0" smtClean="0"/>
              <a:t> – тромбоцитопения на 3 с.ж. – 103*10</a:t>
            </a:r>
            <a:r>
              <a:rPr lang="en-US" sz="2200" dirty="0" smtClean="0"/>
              <a:t>^9</a:t>
            </a:r>
            <a:r>
              <a:rPr lang="ru-RU" sz="2200" dirty="0" smtClean="0"/>
              <a:t>\л, на 5 с.ж. - 81*10</a:t>
            </a:r>
            <a:r>
              <a:rPr lang="en-US" sz="2200" dirty="0" smtClean="0"/>
              <a:t>^9</a:t>
            </a:r>
            <a:r>
              <a:rPr lang="ru-RU" sz="2200" dirty="0" smtClean="0"/>
              <a:t>\л.</a:t>
            </a:r>
          </a:p>
          <a:p>
            <a:pPr marL="87313" indent="-87313"/>
            <a:r>
              <a:rPr lang="ru-RU" sz="2200" b="1" dirty="0" err="1" smtClean="0"/>
              <a:t>Б\х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ан.кр</a:t>
            </a:r>
            <a:r>
              <a:rPr lang="ru-RU" sz="2200" b="1" dirty="0" smtClean="0"/>
              <a:t>.  -</a:t>
            </a:r>
            <a:r>
              <a:rPr lang="ru-RU" sz="2200" dirty="0" smtClean="0"/>
              <a:t>на </a:t>
            </a:r>
            <a:r>
              <a:rPr lang="ru-RU" sz="2200" u="sng" dirty="0" smtClean="0"/>
              <a:t>3 с.ж.</a:t>
            </a:r>
            <a:r>
              <a:rPr lang="ru-RU" sz="2200" dirty="0" smtClean="0"/>
              <a:t>- СРБ 24 </a:t>
            </a:r>
            <a:r>
              <a:rPr lang="ru-RU" sz="2200" dirty="0" err="1" smtClean="0"/>
              <a:t>мг\л</a:t>
            </a:r>
            <a:r>
              <a:rPr lang="ru-RU" sz="2200" dirty="0" smtClean="0"/>
              <a:t>, АЛТ – 1125, АЛТ – 636.6; </a:t>
            </a:r>
            <a:r>
              <a:rPr lang="ru-RU" sz="2200" u="sng" dirty="0" smtClean="0"/>
              <a:t>5 с.ж. </a:t>
            </a:r>
            <a:r>
              <a:rPr lang="ru-RU" sz="2200" dirty="0" smtClean="0"/>
              <a:t>– СРБ 12 </a:t>
            </a:r>
            <a:r>
              <a:rPr lang="ru-RU" sz="2200" dirty="0" err="1" smtClean="0"/>
              <a:t>мг\л</a:t>
            </a:r>
            <a:r>
              <a:rPr lang="ru-RU" sz="2200" dirty="0" smtClean="0"/>
              <a:t>, АЛТ – 106, АЛТ – 151)</a:t>
            </a:r>
          </a:p>
          <a:p>
            <a:pPr marL="87313" indent="-87313"/>
            <a:r>
              <a:rPr lang="ru-RU" sz="2200" b="1" dirty="0" smtClean="0"/>
              <a:t>Посев крови</a:t>
            </a:r>
            <a:r>
              <a:rPr lang="ru-RU" sz="2200" dirty="0" smtClean="0"/>
              <a:t> от 22.08 </a:t>
            </a:r>
            <a:r>
              <a:rPr lang="ru-RU" sz="2200" b="1" dirty="0" smtClean="0"/>
              <a:t>– </a:t>
            </a:r>
            <a:r>
              <a:rPr lang="en-US" sz="2200" dirty="0" err="1" smtClean="0"/>
              <a:t>Enterobacter</a:t>
            </a:r>
            <a:r>
              <a:rPr lang="en-US" sz="2200" dirty="0" smtClean="0"/>
              <a:t> cloacae </a:t>
            </a:r>
            <a:r>
              <a:rPr lang="ru-RU" sz="2200" dirty="0" smtClean="0"/>
              <a:t>(</a:t>
            </a:r>
            <a:r>
              <a:rPr lang="ru-RU" sz="2200" dirty="0" err="1" smtClean="0"/>
              <a:t>цефепим</a:t>
            </a:r>
            <a:r>
              <a:rPr lang="ru-RU" sz="2200" dirty="0" smtClean="0"/>
              <a:t>, </a:t>
            </a:r>
            <a:r>
              <a:rPr lang="ru-RU" sz="2200" dirty="0" err="1" smtClean="0"/>
              <a:t>цефтазидим</a:t>
            </a:r>
            <a:r>
              <a:rPr lang="ru-RU" sz="2200" dirty="0" smtClean="0"/>
              <a:t>, </a:t>
            </a:r>
            <a:r>
              <a:rPr lang="ru-RU" sz="2200" dirty="0" err="1" smtClean="0"/>
              <a:t>амикацин</a:t>
            </a:r>
            <a:r>
              <a:rPr lang="ru-RU" sz="2200" dirty="0" smtClean="0"/>
              <a:t>).</a:t>
            </a:r>
          </a:p>
          <a:p>
            <a:pPr marL="87313" indent="-87313"/>
            <a:r>
              <a:rPr lang="en-US" sz="2200" b="1" dirty="0" smtClean="0"/>
              <a:t>Rtg </a:t>
            </a:r>
            <a:r>
              <a:rPr lang="ru-RU" sz="2200" b="1" dirty="0" smtClean="0"/>
              <a:t>ОГК </a:t>
            </a:r>
            <a:r>
              <a:rPr lang="ru-RU" sz="2200" dirty="0" smtClean="0"/>
              <a:t>- без очагово-инфильтративных изменений.</a:t>
            </a:r>
          </a:p>
          <a:p>
            <a:pPr marL="87313" indent="-87313"/>
            <a:r>
              <a:rPr lang="en-US" sz="2200" b="1" dirty="0" err="1" smtClean="0"/>
              <a:t>Rtg</a:t>
            </a:r>
            <a:r>
              <a:rPr lang="en-US" sz="2200" b="1" dirty="0" smtClean="0"/>
              <a:t> </a:t>
            </a:r>
            <a:r>
              <a:rPr lang="ru-RU" sz="2200" b="1" dirty="0" smtClean="0"/>
              <a:t> ШОП</a:t>
            </a:r>
            <a:r>
              <a:rPr lang="en-US" sz="2200" b="1" dirty="0" smtClean="0"/>
              <a:t> (18 c</a:t>
            </a:r>
            <a:r>
              <a:rPr lang="ru-RU" sz="2200" b="1" dirty="0" smtClean="0"/>
              <a:t>.ж.</a:t>
            </a:r>
            <a:r>
              <a:rPr lang="en-US" sz="2200" b="1" dirty="0" smtClean="0"/>
              <a:t>)</a:t>
            </a:r>
            <a:r>
              <a:rPr lang="ru-RU" sz="2200" b="1" dirty="0" smtClean="0"/>
              <a:t> – </a:t>
            </a:r>
            <a:r>
              <a:rPr lang="ru-RU" sz="2200" dirty="0" smtClean="0"/>
              <a:t>суставные щели в С1-С2 незначительно ассиметричны. Боковые массы атланта </a:t>
            </a:r>
            <a:r>
              <a:rPr lang="ru-RU" sz="2200" dirty="0" err="1" smtClean="0"/>
              <a:t>разноудалены</a:t>
            </a:r>
            <a:r>
              <a:rPr lang="ru-RU" sz="2200" dirty="0" smtClean="0"/>
              <a:t> от оси зубовидного отростка.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МСКТ головного мозга (3 с.ж.) – </a:t>
            </a:r>
            <a:r>
              <a:rPr lang="ru-RU" sz="2200" dirty="0" smtClean="0">
                <a:solidFill>
                  <a:schemeClr val="tx1"/>
                </a:solidFill>
              </a:rPr>
              <a:t>КТ-картина САК, малой </a:t>
            </a:r>
            <a:r>
              <a:rPr lang="ru-RU" sz="2200" dirty="0" err="1" smtClean="0">
                <a:solidFill>
                  <a:schemeClr val="tx1"/>
                </a:solidFill>
              </a:rPr>
              <a:t>субдуральной</a:t>
            </a:r>
            <a:r>
              <a:rPr lang="ru-RU" sz="2200" dirty="0" smtClean="0">
                <a:solidFill>
                  <a:schemeClr val="tx1"/>
                </a:solidFill>
              </a:rPr>
              <a:t> гематомы правой лобно-теменной области (пластинчатая). Травматическое повреждение мягких тканей по всему периметру черепа, подапоневротическая гематома теменных областей.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G_37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500174"/>
            <a:ext cx="3786214" cy="2697510"/>
          </a:xfrm>
        </p:spPr>
      </p:pic>
      <p:pic>
        <p:nvPicPr>
          <p:cNvPr id="5" name="Рисунок 4" descr="IMG_36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500174"/>
            <a:ext cx="3714776" cy="2771631"/>
          </a:xfrm>
          <a:prstGeom prst="rect">
            <a:avLst/>
          </a:prstGeom>
        </p:spPr>
      </p:pic>
      <p:pic>
        <p:nvPicPr>
          <p:cNvPr id="6" name="Рисунок 5" descr="IMG_369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4418505"/>
            <a:ext cx="3714776" cy="2439495"/>
          </a:xfrm>
          <a:prstGeom prst="rect">
            <a:avLst/>
          </a:prstGeom>
        </p:spPr>
      </p:pic>
      <p:pic>
        <p:nvPicPr>
          <p:cNvPr id="7" name="Рисунок 6" descr="IMG_369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3438" y="4240241"/>
            <a:ext cx="3786214" cy="2617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«Рабочий» диагноз при поступлении на </a:t>
            </a:r>
            <a:r>
              <a:rPr lang="ru-RU" sz="2500" b="1" dirty="0" err="1" smtClean="0">
                <a:solidFill>
                  <a:schemeClr val="tx1"/>
                </a:solidFill>
              </a:rPr>
              <a:t>ОПНиДГВ</a:t>
            </a:r>
            <a:r>
              <a:rPr lang="ru-RU" sz="2500" b="1" dirty="0" smtClean="0">
                <a:solidFill>
                  <a:schemeClr val="tx1"/>
                </a:solidFill>
              </a:rPr>
              <a:t> ПЦ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Основной: </a:t>
            </a:r>
            <a:r>
              <a:rPr lang="ru-RU" sz="2500" dirty="0" smtClean="0"/>
              <a:t>Родовая травма головного и спинного мозга: </a:t>
            </a:r>
            <a:r>
              <a:rPr lang="ru-RU" sz="2500" dirty="0" err="1" smtClean="0"/>
              <a:t>субдуральное</a:t>
            </a:r>
            <a:r>
              <a:rPr lang="ru-RU" sz="2500" dirty="0" smtClean="0"/>
              <a:t>, субарахноидальное кровоизлияния, обширная </a:t>
            </a:r>
            <a:r>
              <a:rPr lang="ru-RU" sz="2500" dirty="0" err="1" smtClean="0"/>
              <a:t>субапоневротическая</a:t>
            </a:r>
            <a:r>
              <a:rPr lang="ru-RU" sz="2500" dirty="0" smtClean="0"/>
              <a:t> гематома. Ишемия мозга 2-3 степени, </a:t>
            </a:r>
            <a:r>
              <a:rPr lang="ru-RU" sz="2500" dirty="0" err="1" smtClean="0"/>
              <a:t>внутрижелудочковое</a:t>
            </a:r>
            <a:r>
              <a:rPr lang="ru-RU" sz="2500" dirty="0" smtClean="0"/>
              <a:t> кровоизлияние 1 ст. справа, 2 ст. слева.  Нижний вялый </a:t>
            </a:r>
            <a:r>
              <a:rPr lang="ru-RU" sz="2500" dirty="0" err="1" smtClean="0"/>
              <a:t>парапарез</a:t>
            </a:r>
            <a:r>
              <a:rPr lang="ru-RU" sz="2500" dirty="0" smtClean="0"/>
              <a:t>?</a:t>
            </a:r>
          </a:p>
          <a:p>
            <a:r>
              <a:rPr lang="ru-RU" sz="2500" b="1" dirty="0" smtClean="0"/>
              <a:t>Сопутствующий:</a:t>
            </a:r>
            <a:r>
              <a:rPr lang="ru-RU" sz="2500" dirty="0" smtClean="0"/>
              <a:t> Трансфузия </a:t>
            </a:r>
            <a:r>
              <a:rPr lang="ru-RU" sz="2500" dirty="0" err="1" smtClean="0"/>
              <a:t>эритроцитарной</a:t>
            </a:r>
            <a:r>
              <a:rPr lang="ru-RU" sz="2500" dirty="0" smtClean="0"/>
              <a:t> массы №1 от 26.08.16 г, СЗП №2 от 22.08, 24.08.2016 г.  Геморрагический синдром. ДВС синдром в анамнезе. Врожденная инфекционная болезнь </a:t>
            </a:r>
            <a:r>
              <a:rPr lang="ru-RU" sz="2500" dirty="0" err="1" smtClean="0"/>
              <a:t>неуточненная</a:t>
            </a:r>
            <a:r>
              <a:rPr lang="ru-RU" sz="2500" dirty="0" smtClean="0"/>
              <a:t> в анамнезе.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500" b="1" dirty="0" smtClean="0">
                <a:solidFill>
                  <a:schemeClr val="tx1"/>
                </a:solidFill>
              </a:rPr>
              <a:t>Обследование на ОПН и ДГВ ПЦ </a:t>
            </a:r>
            <a:r>
              <a:rPr lang="ru-RU" sz="2500" b="1" dirty="0" err="1" smtClean="0">
                <a:solidFill>
                  <a:schemeClr val="tx1"/>
                </a:solidFill>
              </a:rPr>
              <a:t>СПбГПМУ</a:t>
            </a:r>
            <a:r>
              <a:rPr lang="ru-RU" sz="2500" b="1" dirty="0" smtClean="0">
                <a:solidFill>
                  <a:schemeClr val="tx1"/>
                </a:solidFill>
              </a:rPr>
              <a:t> при поступлении 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329642" cy="5268931"/>
          </a:xfrm>
        </p:spPr>
        <p:txBody>
          <a:bodyPr>
            <a:normAutofit fontScale="92500" lnSpcReduction="10000"/>
          </a:bodyPr>
          <a:lstStyle/>
          <a:p>
            <a:pPr marL="174625" indent="-174625"/>
            <a:r>
              <a:rPr lang="ru-RU" sz="2400" b="1" u="sng" dirty="0" smtClean="0"/>
              <a:t>Клин.ан.крови</a:t>
            </a:r>
            <a:r>
              <a:rPr lang="ru-RU" sz="2400" dirty="0" smtClean="0"/>
              <a:t> – анемия легкой  ст., воспалительный </a:t>
            </a:r>
            <a:r>
              <a:rPr lang="ru-RU" sz="2400" dirty="0" err="1" smtClean="0"/>
              <a:t>изм-ий</a:t>
            </a:r>
            <a:r>
              <a:rPr lang="ru-RU" sz="2400" dirty="0" smtClean="0"/>
              <a:t> нет, тромбоциты в норме.</a:t>
            </a:r>
          </a:p>
          <a:p>
            <a:pPr marL="174625" indent="-174625"/>
            <a:r>
              <a:rPr lang="ru-RU" sz="2400" dirty="0" smtClean="0"/>
              <a:t> </a:t>
            </a:r>
            <a:r>
              <a:rPr lang="ru-RU" sz="2400" b="1" u="sng" dirty="0" err="1" smtClean="0"/>
              <a:t>Б\х</a:t>
            </a:r>
            <a:r>
              <a:rPr lang="ru-RU" sz="2400" b="1" u="sng" dirty="0" smtClean="0"/>
              <a:t> крови</a:t>
            </a:r>
            <a:r>
              <a:rPr lang="ru-RU" sz="2400" b="1" dirty="0" smtClean="0"/>
              <a:t> </a:t>
            </a:r>
            <a:r>
              <a:rPr lang="ru-RU" sz="2400" dirty="0" smtClean="0"/>
              <a:t>– АЛТ 21 </a:t>
            </a:r>
            <a:r>
              <a:rPr lang="ru-RU" sz="2400" dirty="0" err="1" smtClean="0"/>
              <a:t>ед\л</a:t>
            </a:r>
            <a:r>
              <a:rPr lang="ru-RU" sz="2400" dirty="0" smtClean="0"/>
              <a:t>, АСТ 26 </a:t>
            </a:r>
            <a:r>
              <a:rPr lang="ru-RU" sz="2400" dirty="0" err="1" smtClean="0"/>
              <a:t>ед\л</a:t>
            </a:r>
            <a:r>
              <a:rPr lang="ru-RU" sz="2400" dirty="0" smtClean="0"/>
              <a:t>, СРБ </a:t>
            </a:r>
            <a:r>
              <a:rPr lang="ru-RU" sz="2400" dirty="0" err="1" smtClean="0"/>
              <a:t>отр</a:t>
            </a:r>
            <a:r>
              <a:rPr lang="ru-RU" sz="2400" dirty="0" smtClean="0"/>
              <a:t>., в остальном </a:t>
            </a:r>
            <a:r>
              <a:rPr lang="ru-RU" sz="2400" dirty="0" err="1" smtClean="0"/>
              <a:t>б\о</a:t>
            </a:r>
            <a:r>
              <a:rPr lang="ru-RU" sz="2400" dirty="0" smtClean="0"/>
              <a:t>.</a:t>
            </a:r>
          </a:p>
          <a:p>
            <a:pPr marL="174625" indent="-174625"/>
            <a:r>
              <a:rPr lang="ru-RU" sz="2400" b="1" u="sng" dirty="0" smtClean="0"/>
              <a:t>НСГ</a:t>
            </a:r>
            <a:r>
              <a:rPr lang="ru-RU" sz="2400" dirty="0" smtClean="0"/>
              <a:t> : умеренно выраженные </a:t>
            </a:r>
            <a:r>
              <a:rPr lang="ru-RU" sz="2400" dirty="0" err="1" smtClean="0"/>
              <a:t>постишемические</a:t>
            </a:r>
            <a:r>
              <a:rPr lang="ru-RU" sz="2400" dirty="0" smtClean="0"/>
              <a:t> изменения в виде повышения </a:t>
            </a:r>
            <a:r>
              <a:rPr lang="ru-RU" sz="2400" dirty="0" err="1" smtClean="0"/>
              <a:t>эхоплотности</a:t>
            </a:r>
            <a:r>
              <a:rPr lang="ru-RU" sz="2400" dirty="0" smtClean="0"/>
              <a:t>.</a:t>
            </a:r>
          </a:p>
          <a:p>
            <a:pPr marL="174625" indent="-174625"/>
            <a:r>
              <a:rPr lang="ru-RU" sz="2400" b="1" u="sng" dirty="0" smtClean="0"/>
              <a:t>УЗИ ТБС</a:t>
            </a:r>
            <a:r>
              <a:rPr lang="ru-RU" sz="2400" b="1" dirty="0" smtClean="0"/>
              <a:t> </a:t>
            </a:r>
            <a:r>
              <a:rPr lang="ru-RU" sz="2400" dirty="0" smtClean="0"/>
              <a:t>: суставы физиологически не зрелы. </a:t>
            </a:r>
            <a:r>
              <a:rPr lang="ru-RU" sz="2400" dirty="0" err="1" smtClean="0"/>
              <a:t>Гипермобильные</a:t>
            </a:r>
            <a:r>
              <a:rPr lang="ru-RU" sz="2400" dirty="0" smtClean="0"/>
              <a:t> при динамических пробах. </a:t>
            </a:r>
            <a:r>
              <a:rPr lang="ru-RU" sz="2400" dirty="0" err="1" smtClean="0"/>
              <a:t>Капсульно-шеечное</a:t>
            </a:r>
            <a:r>
              <a:rPr lang="ru-RU" sz="2400" dirty="0" smtClean="0"/>
              <a:t> пространство не расширено. В полости суставов в </a:t>
            </a:r>
            <a:r>
              <a:rPr lang="ru-RU" sz="2400" dirty="0" err="1" smtClean="0"/>
              <a:t>физиол-ом</a:t>
            </a:r>
            <a:r>
              <a:rPr lang="ru-RU" sz="2400" dirty="0" smtClean="0"/>
              <a:t> кол-ве жидкость. Анатомическое взаимоотношение не нарушено. Тип суставов </a:t>
            </a:r>
            <a:r>
              <a:rPr lang="en-US" sz="2400" dirty="0" smtClean="0"/>
              <a:t>II A</a:t>
            </a:r>
            <a:r>
              <a:rPr lang="ru-RU" sz="2400" dirty="0" smtClean="0"/>
              <a:t>.  </a:t>
            </a:r>
            <a:r>
              <a:rPr lang="ru-RU" sz="2400" u="sng" dirty="0" smtClean="0"/>
              <a:t>Данных за воспалительные изменения костей не получено</a:t>
            </a:r>
          </a:p>
          <a:p>
            <a:pPr marL="174625" indent="-174625">
              <a:tabLst>
                <a:tab pos="365125" algn="l"/>
              </a:tabLst>
            </a:pPr>
            <a:r>
              <a:rPr lang="ru-RU" sz="2400" b="1" u="sng" dirty="0" smtClean="0"/>
              <a:t>ЭЭГ</a:t>
            </a:r>
            <a:r>
              <a:rPr lang="ru-RU" sz="2400" dirty="0" smtClean="0"/>
              <a:t>  - умеренные </a:t>
            </a:r>
            <a:r>
              <a:rPr lang="ru-RU" sz="2400" dirty="0" err="1" smtClean="0"/>
              <a:t>дифф-ые</a:t>
            </a:r>
            <a:r>
              <a:rPr lang="ru-RU" sz="2400" dirty="0" smtClean="0"/>
              <a:t> изменения биоэлектрической активности головного мозга, низкоамплитудная </a:t>
            </a:r>
            <a:r>
              <a:rPr lang="ru-RU" sz="2400" dirty="0" err="1" smtClean="0"/>
              <a:t>акт-ть</a:t>
            </a:r>
            <a:r>
              <a:rPr lang="ru-RU" sz="2400" dirty="0" smtClean="0"/>
              <a:t>, нейрофункциональная незрелость.</a:t>
            </a:r>
          </a:p>
          <a:p>
            <a:pPr marL="174625" indent="-174625">
              <a:tabLst>
                <a:tab pos="365125" algn="l"/>
              </a:tabLst>
            </a:pPr>
            <a:r>
              <a:rPr lang="ru-RU" sz="2400" b="1" dirty="0" smtClean="0"/>
              <a:t>                          </a:t>
            </a:r>
            <a:r>
              <a:rPr lang="ru-RU" sz="2400" b="1" u="sng" dirty="0" smtClean="0"/>
              <a:t> УЗИ органов брюшной полости : </a:t>
            </a:r>
            <a:r>
              <a:rPr lang="ru-RU" sz="2400" dirty="0" smtClean="0"/>
              <a:t>без патологии.</a:t>
            </a:r>
          </a:p>
          <a:p>
            <a:pPr marL="174625" indent="-174625">
              <a:tabLst>
                <a:tab pos="365125" algn="l"/>
              </a:tabLst>
            </a:pPr>
            <a:r>
              <a:rPr lang="ru-RU" sz="2400" b="1" dirty="0" smtClean="0"/>
              <a:t>                           </a:t>
            </a:r>
            <a:r>
              <a:rPr lang="ru-RU" sz="2400" b="1" u="sng" dirty="0" smtClean="0"/>
              <a:t>ОАЭ </a:t>
            </a:r>
            <a:r>
              <a:rPr lang="ru-RU" sz="2400" dirty="0" smtClean="0"/>
              <a:t> – зарегистрирована с 2-х сторон.</a:t>
            </a:r>
            <a:endParaRPr lang="ru-RU" sz="2400" b="1" u="sng" dirty="0" smtClean="0"/>
          </a:p>
          <a:p>
            <a:pPr marL="174625" indent="-174625">
              <a:tabLst>
                <a:tab pos="365125" algn="l"/>
              </a:tabLst>
            </a:pPr>
            <a:endParaRPr lang="ru-RU" sz="2400" dirty="0" smtClean="0"/>
          </a:p>
          <a:p>
            <a:pPr marL="174625" indent="-174625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1596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   ФГБОУ ВО «САНКТ-ПЕТЕРБУРГСКИЙ   ГОСУДАРСТВЕННЫЙ ПЕДИАТРИЧЕСКИЙ МЕДИЦИНСКИЙ  УНИВЕРСИТЕТ» МИНИСТЕРСТВА  ЗДРАВООХРАНЕНИЯ  РОССИЙСКОЙ ФЕДЕРАЦИИ Отделение патологии новорождённых и детей грудного возраста Перинатального Центра  </vt:lpstr>
      <vt:lpstr>Новорожденная девочка Б. поступила на ОПНиДГВ ПЦ СПбГПМУ из ОДКБ г. В. Новгород на 21 с.ж. с диагнозом:</vt:lpstr>
      <vt:lpstr>Состояние при поступлении на ОПН и ДГВ ПЦ СПбГПМУ</vt:lpstr>
      <vt:lpstr>Анамнез жизни:</vt:lpstr>
      <vt:lpstr>Анамнез жизни (состояние в ОДКБ г. Великий Новгород)</vt:lpstr>
      <vt:lpstr>Анамнез жизни (состояние в ОДКБ г. Великий Новгород)</vt:lpstr>
      <vt:lpstr> МСКТ головного мозга (3 с.ж.) – КТ-картина САК, малой субдуральной гематомы правой лобно-теменной области (пластинчатая). Травматическое повреждение мягких тканей по всему периметру черепа, подапоневротическая гематома теменных областей.  </vt:lpstr>
      <vt:lpstr>«Рабочий» диагноз при поступлении на ОПНиДГВ ПЦ</vt:lpstr>
      <vt:lpstr>Обследование на ОПН и ДГВ ПЦ СПбГПМУ при поступлении </vt:lpstr>
      <vt:lpstr>Обследование на ОПН и ДГВ ПЦ СПбГПМУ </vt:lpstr>
      <vt:lpstr>Обследование на ОПН и ДГВ ПЦ СПбГПМУ (МРТ на 27с.ж.)</vt:lpstr>
      <vt:lpstr>Обследование на ОПН и ДГВ ПЦ СПбГПМУ</vt:lpstr>
      <vt:lpstr>Обследование на ОПН и ДГВ ПЦ СПбГПМУ</vt:lpstr>
      <vt:lpstr>Расценивается как пациент с диагнозом:</vt:lpstr>
      <vt:lpstr>Лечение на ОПН и ДГВ ПЦ</vt:lpstr>
      <vt:lpstr>На фоне лечения (1 мес 26 дн)</vt:lpstr>
      <vt:lpstr>Результаты лечения</vt:lpstr>
      <vt:lpstr>Спасибо за внимание!!!</vt:lpstr>
      <vt:lpstr>Ответы эксперта профессора Васильева В.В.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Your User Name</cp:lastModifiedBy>
  <cp:revision>130</cp:revision>
  <dcterms:created xsi:type="dcterms:W3CDTF">2013-08-21T19:17:07Z</dcterms:created>
  <dcterms:modified xsi:type="dcterms:W3CDTF">2016-11-08T19:50:48Z</dcterms:modified>
</cp:coreProperties>
</file>