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4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Клинический </a:t>
            </a:r>
            <a:r>
              <a:rPr lang="ru-RU" b="1" dirty="0" smtClean="0"/>
              <a:t>пример</a:t>
            </a:r>
            <a:r>
              <a:rPr lang="en-US" b="1" dirty="0" smtClean="0"/>
              <a:t> </a:t>
            </a:r>
            <a:r>
              <a:rPr lang="ru-RU" b="1" dirty="0" smtClean="0"/>
              <a:t>благоприятного исхода поздней геморрагической болезни 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Девочка </a:t>
            </a:r>
            <a:r>
              <a:rPr lang="ru-RU" dirty="0" smtClean="0"/>
              <a:t>1месяц 11 дней </a:t>
            </a:r>
          </a:p>
          <a:p>
            <a:pPr>
              <a:buNone/>
            </a:pPr>
            <a:r>
              <a:rPr lang="ru-RU" dirty="0" smtClean="0"/>
              <a:t>Направлена в стационар участковым педиатром с </a:t>
            </a:r>
            <a:r>
              <a:rPr lang="ru-RU" b="1" dirty="0" smtClean="0"/>
              <a:t>диагнозом:</a:t>
            </a:r>
          </a:p>
          <a:p>
            <a:pPr>
              <a:buNone/>
            </a:pPr>
            <a:r>
              <a:rPr lang="ru-RU" dirty="0" err="1" smtClean="0"/>
              <a:t>Гастродуоденальный</a:t>
            </a:r>
            <a:r>
              <a:rPr lang="ru-RU" dirty="0" smtClean="0"/>
              <a:t> </a:t>
            </a:r>
            <a:r>
              <a:rPr lang="ru-RU" dirty="0" err="1" smtClean="0"/>
              <a:t>рефлюкс</a:t>
            </a:r>
            <a:r>
              <a:rPr lang="ru-RU" dirty="0" smtClean="0"/>
              <a:t>? Эзофагит?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Жалобы:</a:t>
            </a:r>
            <a:r>
              <a:rPr lang="ru-RU" dirty="0" smtClean="0"/>
              <a:t> частые срыгивания и появление прожилок коричневого цвета в рвотных массах.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250706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/>
              <a:t>Лечение: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в/в введение </a:t>
            </a:r>
            <a:r>
              <a:rPr lang="ru-RU" dirty="0" err="1" smtClean="0"/>
              <a:t>менадиона</a:t>
            </a:r>
            <a:r>
              <a:rPr lang="ru-RU" dirty="0" smtClean="0"/>
              <a:t> натрия бисульфита (1 мг/кг)</a:t>
            </a:r>
            <a:br>
              <a:rPr lang="ru-RU" dirty="0" smtClean="0"/>
            </a:br>
            <a:r>
              <a:rPr lang="ru-RU" dirty="0" smtClean="0"/>
              <a:t>- введение свежезамороженной плазмы (20мл/кг)</a:t>
            </a:r>
            <a:br>
              <a:rPr lang="ru-RU" dirty="0" smtClean="0"/>
            </a:br>
            <a:r>
              <a:rPr lang="ru-RU" dirty="0" smtClean="0"/>
              <a:t>- наложена давящая повязка с </a:t>
            </a:r>
            <a:r>
              <a:rPr lang="ru-RU" dirty="0" err="1" smtClean="0"/>
              <a:t>гемостатической</a:t>
            </a:r>
            <a:r>
              <a:rPr lang="ru-RU" dirty="0" smtClean="0"/>
              <a:t> губкой на места инъекций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Заключительный диагноз: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основной </a:t>
            </a:r>
            <a:r>
              <a:rPr lang="ru-RU" dirty="0" smtClean="0"/>
              <a:t>–Поздняя геморрагическая болезнь новорожденных</a:t>
            </a:r>
            <a:br>
              <a:rPr lang="ru-RU" dirty="0" smtClean="0"/>
            </a:br>
            <a:r>
              <a:rPr lang="ru-RU" i="1" dirty="0" smtClean="0"/>
              <a:t>осложнения</a:t>
            </a:r>
            <a:r>
              <a:rPr lang="ru-RU" dirty="0" smtClean="0"/>
              <a:t> –Постгеморрагическая анемия средней тяжести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i="1" dirty="0" smtClean="0"/>
              <a:t>сопутствующий </a:t>
            </a:r>
            <a:r>
              <a:rPr lang="ru-RU" dirty="0" smtClean="0"/>
              <a:t>– Младенческая регургитация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88640"/>
            <a:ext cx="885698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4800" b="1" dirty="0" smtClean="0"/>
              <a:t>Анамнез:</a:t>
            </a:r>
          </a:p>
          <a:p>
            <a:pPr>
              <a:buNone/>
            </a:pPr>
            <a:r>
              <a:rPr lang="ru-RU" sz="4800" dirty="0" smtClean="0"/>
              <a:t> Мать, 26 лет – соматически здорова </a:t>
            </a:r>
          </a:p>
          <a:p>
            <a:pPr>
              <a:buNone/>
            </a:pPr>
            <a:r>
              <a:rPr lang="ru-RU" sz="4800" dirty="0" smtClean="0"/>
              <a:t>Беременность первая, протекала с токсикозом в 1-м триместре.</a:t>
            </a:r>
          </a:p>
          <a:p>
            <a:pPr>
              <a:buNone/>
            </a:pPr>
            <a:r>
              <a:rPr lang="ru-RU" sz="4800" dirty="0" smtClean="0"/>
              <a:t>Роды 1-е, самостоятельные </a:t>
            </a:r>
          </a:p>
          <a:p>
            <a:pPr>
              <a:buNone/>
            </a:pPr>
            <a:r>
              <a:rPr lang="ru-RU" sz="4800" dirty="0" smtClean="0"/>
              <a:t>на 38 неделе беременности, физиологические.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60648"/>
            <a:ext cx="8686800" cy="6408712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/>
              <a:t>Ребенок: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масса при рождении – 3100г</a:t>
            </a:r>
            <a:br>
              <a:rPr lang="ru-RU" sz="3600" dirty="0" smtClean="0"/>
            </a:br>
            <a:r>
              <a:rPr lang="ru-RU" sz="3600" dirty="0" smtClean="0"/>
              <a:t>рост – 51 см</a:t>
            </a:r>
            <a:br>
              <a:rPr lang="ru-RU" sz="3600" dirty="0" smtClean="0"/>
            </a:br>
            <a:r>
              <a:rPr lang="ru-RU" sz="3600" dirty="0" smtClean="0"/>
              <a:t>оценка по Апгар – 8/9 баллов</a:t>
            </a:r>
            <a:br>
              <a:rPr lang="ru-RU" sz="3600" dirty="0" smtClean="0"/>
            </a:br>
            <a:r>
              <a:rPr lang="ru-RU" sz="3600" dirty="0" smtClean="0"/>
              <a:t>К груди приложена в </a:t>
            </a:r>
            <a:r>
              <a:rPr lang="ru-RU" sz="3600" dirty="0" err="1" smtClean="0"/>
              <a:t>родзале</a:t>
            </a:r>
            <a:r>
              <a:rPr lang="ru-RU" sz="3600" dirty="0" smtClean="0"/>
              <a:t> (взяла сразу, сосала активно).</a:t>
            </a:r>
            <a:br>
              <a:rPr lang="ru-RU" sz="3600" dirty="0" smtClean="0"/>
            </a:br>
            <a:r>
              <a:rPr lang="ru-RU" sz="3600" dirty="0" smtClean="0"/>
              <a:t>С 3-х суток жизни – физиологическая желтуха.</a:t>
            </a:r>
            <a:br>
              <a:rPr lang="ru-RU" sz="3600" dirty="0" smtClean="0"/>
            </a:br>
            <a:r>
              <a:rPr lang="ru-RU" sz="3600" dirty="0" smtClean="0"/>
              <a:t>Вакцинирована: против гепатита В и туберкулеза.</a:t>
            </a:r>
            <a:br>
              <a:rPr lang="ru-RU" sz="3600" dirty="0" smtClean="0"/>
            </a:br>
            <a:r>
              <a:rPr lang="ru-RU" sz="3600" dirty="0" smtClean="0"/>
              <a:t>Выписана на 4-е сутки в удовлетворительном состоянии.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243408"/>
            <a:ext cx="7690048" cy="7344816"/>
          </a:xfrm>
        </p:spPr>
        <p:txBody>
          <a:bodyPr>
            <a:noAutofit/>
          </a:bodyPr>
          <a:lstStyle/>
          <a:p>
            <a:pPr algn="l"/>
            <a:r>
              <a:rPr lang="ru-RU" sz="3600" b="1" dirty="0" smtClean="0"/>
              <a:t>В динамике: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-грудное вскармливание в свободном режиме;</a:t>
            </a:r>
            <a:br>
              <a:rPr lang="ru-RU" sz="3600" dirty="0" smtClean="0"/>
            </a:br>
            <a:r>
              <a:rPr lang="ru-RU" sz="3600" dirty="0" smtClean="0"/>
              <a:t>-прибавка в весе за первый месяц – 1100г;</a:t>
            </a:r>
            <a:br>
              <a:rPr lang="ru-RU" sz="3600" dirty="0" smtClean="0"/>
            </a:br>
            <a:r>
              <a:rPr lang="ru-RU" sz="3600" dirty="0" smtClean="0"/>
              <a:t>- желтушность кожи держалась 3 недели с постепенным угасанием;</a:t>
            </a:r>
            <a:br>
              <a:rPr lang="ru-RU" sz="3600" dirty="0" smtClean="0"/>
            </a:br>
            <a:r>
              <a:rPr lang="ru-RU" sz="3600" dirty="0" smtClean="0"/>
              <a:t>-отмечались необильные срыгивания после кормления (младенческая регургитация).</a:t>
            </a:r>
            <a:br>
              <a:rPr lang="ru-RU" sz="3600" dirty="0" smtClean="0"/>
            </a:br>
            <a:r>
              <a:rPr lang="ru-RU" sz="3600" dirty="0" smtClean="0"/>
              <a:t>-за неделю до госпитализации срыгивания участились</a:t>
            </a:r>
            <a:br>
              <a:rPr lang="ru-RU" sz="3600" dirty="0" smtClean="0"/>
            </a:b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6673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/>
              <a:t>При поступлении: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состояние средней тяжести</a:t>
            </a:r>
            <a:br>
              <a:rPr lang="ru-RU" dirty="0" smtClean="0"/>
            </a:br>
            <a:r>
              <a:rPr lang="ru-RU" dirty="0" smtClean="0"/>
              <a:t>- умеренно выраженная вялость</a:t>
            </a:r>
            <a:br>
              <a:rPr lang="ru-RU" dirty="0" smtClean="0"/>
            </a:br>
            <a:r>
              <a:rPr lang="ru-RU" dirty="0" smtClean="0"/>
              <a:t>- кожные покровы </a:t>
            </a:r>
            <a:r>
              <a:rPr lang="ru-RU" dirty="0" smtClean="0"/>
              <a:t>бледные</a:t>
            </a:r>
            <a:br>
              <a:rPr lang="ru-RU" dirty="0" smtClean="0"/>
            </a:br>
            <a:r>
              <a:rPr lang="ru-RU" dirty="0" smtClean="0"/>
              <a:t>- на левом плече и в области левого соска – плотные подкожные узелки до 1,0 и 0,5 см в диаметре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- очаговая и </a:t>
            </a:r>
            <a:r>
              <a:rPr lang="ru-RU" dirty="0" err="1" smtClean="0"/>
              <a:t>менингеальная</a:t>
            </a:r>
            <a:r>
              <a:rPr lang="ru-RU" dirty="0" smtClean="0"/>
              <a:t> симптоматика отсутствует</a:t>
            </a:r>
            <a:br>
              <a:rPr lang="ru-RU" dirty="0" smtClean="0"/>
            </a:br>
            <a:r>
              <a:rPr lang="ru-RU" dirty="0" smtClean="0"/>
              <a:t>- в </a:t>
            </a:r>
            <a:r>
              <a:rPr lang="ru-RU" dirty="0" err="1" smtClean="0"/>
              <a:t>рефлюктате</a:t>
            </a:r>
            <a:r>
              <a:rPr lang="ru-RU" dirty="0" smtClean="0"/>
              <a:t> – скудные прожилки крови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4722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b="1" dirty="0" smtClean="0"/>
              <a:t>Исследования при поступлении: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- клинически анализ крови (легкая </a:t>
            </a:r>
            <a:r>
              <a:rPr lang="ru-RU" sz="3600" dirty="0" err="1" smtClean="0"/>
              <a:t>нормохромная</a:t>
            </a:r>
            <a:r>
              <a:rPr lang="ru-RU" sz="3600" dirty="0" smtClean="0"/>
              <a:t>, </a:t>
            </a:r>
            <a:r>
              <a:rPr lang="ru-RU" sz="3600" dirty="0" err="1" smtClean="0"/>
              <a:t>нормоцитарная</a:t>
            </a:r>
            <a:r>
              <a:rPr lang="ru-RU" sz="3600" dirty="0" smtClean="0"/>
              <a:t> анемия: </a:t>
            </a:r>
            <a:r>
              <a:rPr lang="en-US" sz="3600" dirty="0" err="1" smtClean="0"/>
              <a:t>Hb</a:t>
            </a:r>
            <a:r>
              <a:rPr lang="en-US" sz="3600" dirty="0" smtClean="0"/>
              <a:t> 106 </a:t>
            </a:r>
            <a:r>
              <a:rPr lang="ru-RU" sz="3600" dirty="0" smtClean="0"/>
              <a:t>г/л, </a:t>
            </a:r>
            <a:r>
              <a:rPr lang="en-US" sz="3600" dirty="0" smtClean="0"/>
              <a:t>RBC 3,4*10</a:t>
            </a:r>
            <a:r>
              <a:rPr lang="en-US" sz="3600" baseline="30000" dirty="0" smtClean="0"/>
              <a:t>12</a:t>
            </a:r>
            <a:r>
              <a:rPr lang="en-US" sz="3600" dirty="0" smtClean="0"/>
              <a:t>,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en-US" sz="3600" dirty="0" smtClean="0"/>
              <a:t> </a:t>
            </a:r>
            <a:r>
              <a:rPr lang="ru-RU" sz="3600" dirty="0" smtClean="0"/>
              <a:t>ЦП 0,93), тромбоцитоз 612*10</a:t>
            </a:r>
            <a:r>
              <a:rPr lang="ru-RU" sz="3600" baseline="30000" dirty="0" smtClean="0"/>
              <a:t>9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- биохимический анализ (незначительная </a:t>
            </a:r>
            <a:r>
              <a:rPr lang="ru-RU" sz="3600" dirty="0" err="1" smtClean="0"/>
              <a:t>гипербилирубинемия</a:t>
            </a:r>
            <a:r>
              <a:rPr lang="ru-RU" sz="3600" dirty="0" smtClean="0"/>
              <a:t>: общий –</a:t>
            </a:r>
            <a:br>
              <a:rPr lang="ru-RU" sz="3600" dirty="0" smtClean="0"/>
            </a:br>
            <a:r>
              <a:rPr lang="ru-RU" sz="3600" dirty="0" smtClean="0"/>
              <a:t> 30 </a:t>
            </a:r>
            <a:r>
              <a:rPr lang="ru-RU" sz="3600" dirty="0" err="1" smtClean="0"/>
              <a:t>мкмоль</a:t>
            </a:r>
            <a:r>
              <a:rPr lang="ru-RU" sz="3600" dirty="0" smtClean="0"/>
              <a:t>/л, прямой – 7 </a:t>
            </a:r>
            <a:r>
              <a:rPr lang="ru-RU" sz="3600" dirty="0" err="1" smtClean="0"/>
              <a:t>мкмоль</a:t>
            </a:r>
            <a:r>
              <a:rPr lang="ru-RU" sz="3600" dirty="0" smtClean="0"/>
              <a:t>/л и повышение ЛДГ – 1020 </a:t>
            </a:r>
            <a:r>
              <a:rPr lang="ru-RU" sz="3600" dirty="0" err="1" smtClean="0"/>
              <a:t>ед</a:t>
            </a:r>
            <a:r>
              <a:rPr lang="ru-RU" sz="3600" dirty="0" smtClean="0"/>
              <a:t>/л</a:t>
            </a:r>
            <a:br>
              <a:rPr lang="ru-RU" sz="3600" dirty="0" smtClean="0"/>
            </a:br>
            <a:r>
              <a:rPr lang="ru-RU" sz="3600" dirty="0" smtClean="0"/>
              <a:t>- данные УЗИ: отсутствие </a:t>
            </a:r>
            <a:r>
              <a:rPr lang="ru-RU" sz="3600" dirty="0" err="1" smtClean="0"/>
              <a:t>гастроэзофагального</a:t>
            </a:r>
            <a:r>
              <a:rPr lang="ru-RU" sz="3600" dirty="0" smtClean="0"/>
              <a:t> </a:t>
            </a:r>
            <a:r>
              <a:rPr lang="ru-RU" sz="3600" dirty="0" err="1" smtClean="0"/>
              <a:t>рефлюкса</a:t>
            </a:r>
            <a:r>
              <a:rPr lang="ru-RU" sz="3600" dirty="0" smtClean="0"/>
              <a:t>, </a:t>
            </a:r>
            <a:r>
              <a:rPr lang="ru-RU" sz="3600" dirty="0" err="1" smtClean="0"/>
              <a:t>халазии</a:t>
            </a:r>
            <a:r>
              <a:rPr lang="ru-RU" sz="3600" dirty="0" smtClean="0"/>
              <a:t> и </a:t>
            </a:r>
            <a:r>
              <a:rPr lang="ru-RU" sz="3600" dirty="0" err="1" smtClean="0"/>
              <a:t>пилеростеноза</a:t>
            </a:r>
            <a:r>
              <a:rPr lang="en-US" sz="3600" baseline="30000" dirty="0" smtClean="0"/>
              <a:t/>
            </a:r>
            <a:br>
              <a:rPr lang="en-US" sz="3600" baseline="300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endParaRPr lang="ru-RU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6250706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/>
              <a:t>Дополнительный анамнез: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- отсутствие геморрагических заболеваний в семье;</a:t>
            </a:r>
            <a:br>
              <a:rPr lang="ru-RU" sz="3600" dirty="0" smtClean="0"/>
            </a:br>
            <a:r>
              <a:rPr lang="ru-RU" sz="3600" dirty="0" smtClean="0"/>
              <a:t>- в беременность и после родов мать не получала лекарственные препараты, влияющие на гемостаз;</a:t>
            </a:r>
            <a:br>
              <a:rPr lang="ru-RU" sz="3600" dirty="0" smtClean="0"/>
            </a:br>
            <a:r>
              <a:rPr lang="ru-RU" sz="3600" dirty="0" smtClean="0"/>
              <a:t>- </a:t>
            </a:r>
            <a:r>
              <a:rPr lang="ru-RU" sz="3600" dirty="0" err="1" smtClean="0"/>
              <a:t>викасол</a:t>
            </a:r>
            <a:r>
              <a:rPr lang="ru-RU" sz="3600" dirty="0" smtClean="0"/>
              <a:t> (</a:t>
            </a:r>
            <a:r>
              <a:rPr lang="ru-RU" sz="3600" dirty="0" err="1" smtClean="0"/>
              <a:t>менадиона</a:t>
            </a:r>
            <a:r>
              <a:rPr lang="ru-RU" sz="3600" dirty="0" smtClean="0"/>
              <a:t> сульфат) в роддоме не вводили;</a:t>
            </a:r>
            <a:br>
              <a:rPr lang="ru-RU" sz="3600" dirty="0" smtClean="0"/>
            </a:br>
            <a:r>
              <a:rPr lang="ru-RU" sz="3600" dirty="0" smtClean="0"/>
              <a:t>- прожилки крови в </a:t>
            </a:r>
            <a:r>
              <a:rPr lang="ru-RU" sz="3600" dirty="0" err="1" smtClean="0"/>
              <a:t>рефлюктате</a:t>
            </a:r>
            <a:r>
              <a:rPr lang="ru-RU" sz="3600" dirty="0" smtClean="0"/>
              <a:t> появились еще за неделю до </a:t>
            </a:r>
            <a:r>
              <a:rPr lang="ru-RU" sz="3600" dirty="0" err="1" smtClean="0"/>
              <a:t>госпитализации,тогда</a:t>
            </a:r>
            <a:r>
              <a:rPr lang="ru-RU" sz="3600" dirty="0" smtClean="0"/>
              <a:t> же появились плотные синюшные узелки на плече и соске слева.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6250706"/>
          </a:xfrm>
        </p:spPr>
        <p:txBody>
          <a:bodyPr>
            <a:noAutofit/>
          </a:bodyPr>
          <a:lstStyle/>
          <a:p>
            <a:pPr algn="l"/>
            <a:r>
              <a:rPr lang="ru-RU" sz="4000" b="1" dirty="0" smtClean="0"/>
              <a:t>В стационаре: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- в 1-е сутки продолжалось кровотечение из мест забора крови</a:t>
            </a:r>
            <a:br>
              <a:rPr lang="ru-RU" sz="4000" dirty="0" smtClean="0"/>
            </a:br>
            <a:r>
              <a:rPr lang="ru-RU" sz="4000" dirty="0" smtClean="0"/>
              <a:t>- при пальпации узелка над левым соском, получено геморрагическое отделяемое из него (узелок перестал пальпироваться) – подкожная гематома</a:t>
            </a:r>
            <a:br>
              <a:rPr lang="ru-RU" sz="4000" dirty="0" smtClean="0"/>
            </a:br>
            <a:r>
              <a:rPr lang="ru-RU" sz="4000" dirty="0" smtClean="0"/>
              <a:t> 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6394722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b="1" dirty="0" smtClean="0"/>
              <a:t>Лабораторные данные в динамике: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- появление гипохромной, </a:t>
            </a:r>
            <a:r>
              <a:rPr lang="ru-RU" sz="3200" dirty="0" err="1" smtClean="0"/>
              <a:t>гиперрегенираторной</a:t>
            </a:r>
            <a:r>
              <a:rPr lang="ru-RU" sz="3200" dirty="0" smtClean="0"/>
              <a:t> анемии средней тяжести: </a:t>
            </a:r>
            <a:r>
              <a:rPr lang="en-US" sz="3200" dirty="0" err="1" smtClean="0"/>
              <a:t>Hb</a:t>
            </a:r>
            <a:r>
              <a:rPr lang="en-US" sz="3200" dirty="0" smtClean="0"/>
              <a:t> 88</a:t>
            </a:r>
            <a:r>
              <a:rPr lang="ru-RU" sz="3200" dirty="0" smtClean="0"/>
              <a:t> г/л,</a:t>
            </a:r>
            <a:r>
              <a:rPr lang="en-US" sz="3200" dirty="0" smtClean="0"/>
              <a:t>RBC 3,2*10</a:t>
            </a:r>
            <a:r>
              <a:rPr lang="en-US" sz="3200" baseline="30000" dirty="0" smtClean="0"/>
              <a:t>12</a:t>
            </a:r>
            <a:r>
              <a:rPr lang="ru-RU" sz="3200" dirty="0" smtClean="0"/>
              <a:t>, ЦП 0,83, тромбоцитоз 621*10</a:t>
            </a:r>
            <a:r>
              <a:rPr lang="ru-RU" sz="3200" baseline="30000" dirty="0" smtClean="0"/>
              <a:t>9</a:t>
            </a:r>
            <a:br>
              <a:rPr lang="ru-RU" sz="3200" baseline="30000" dirty="0" smtClean="0"/>
            </a:br>
            <a:r>
              <a:rPr lang="ru-RU" baseline="30000" dirty="0" smtClean="0"/>
              <a:t>- длительность кровотечения по </a:t>
            </a:r>
            <a:r>
              <a:rPr lang="ru-RU" baseline="30000" dirty="0" err="1" smtClean="0"/>
              <a:t>Дуке</a:t>
            </a:r>
            <a:r>
              <a:rPr lang="ru-RU" baseline="30000" dirty="0" smtClean="0"/>
              <a:t> 2 минуты – </a:t>
            </a:r>
            <a:r>
              <a:rPr lang="en-US" baseline="30000" dirty="0" smtClean="0"/>
              <a:t>N</a:t>
            </a:r>
            <a:br>
              <a:rPr lang="en-US" baseline="30000" dirty="0" smtClean="0"/>
            </a:br>
            <a:r>
              <a:rPr lang="ru-RU" baseline="30000" dirty="0" smtClean="0"/>
              <a:t>- </a:t>
            </a:r>
            <a:r>
              <a:rPr lang="ru-RU" baseline="30000" dirty="0" err="1" smtClean="0"/>
              <a:t>коагулограма</a:t>
            </a:r>
            <a:r>
              <a:rPr lang="ru-RU" baseline="30000" dirty="0" smtClean="0"/>
              <a:t>: отсутствие коагуляции по внутреннему (АЧТВ – нет сгустка) и внешнему(</a:t>
            </a:r>
            <a:r>
              <a:rPr lang="ru-RU" baseline="30000" dirty="0" err="1" smtClean="0"/>
              <a:t>протромбиновый</a:t>
            </a:r>
            <a:r>
              <a:rPr lang="ru-RU" baseline="30000" dirty="0" smtClean="0"/>
              <a:t> индекс – нет сгустка) путям при нормальных уровне фибриногена и ТВ.</a:t>
            </a:r>
            <a:br>
              <a:rPr lang="ru-RU" baseline="30000" dirty="0" smtClean="0"/>
            </a:br>
            <a:r>
              <a:rPr lang="ru-RU" baseline="30000" dirty="0" smtClean="0"/>
              <a:t/>
            </a:r>
            <a:br>
              <a:rPr lang="ru-RU" baseline="30000" dirty="0" smtClean="0"/>
            </a:br>
            <a:r>
              <a:rPr lang="ru-RU" b="1" baseline="30000" dirty="0" smtClean="0"/>
              <a:t>По НСГМ: </a:t>
            </a:r>
            <a:r>
              <a:rPr lang="ru-RU" baseline="30000" dirty="0" smtClean="0"/>
              <a:t>не выявлено данных за </a:t>
            </a:r>
            <a:r>
              <a:rPr lang="ru-RU" baseline="30000" dirty="0" err="1" smtClean="0"/>
              <a:t>интракранеальные</a:t>
            </a:r>
            <a:r>
              <a:rPr lang="ru-RU" baseline="30000" dirty="0" smtClean="0"/>
              <a:t> геморрагические изменения.</a:t>
            </a:r>
            <a:r>
              <a:rPr lang="ru-RU" dirty="0" smtClean="0"/>
              <a:t> 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97</Words>
  <Application>Microsoft Office PowerPoint</Application>
  <PresentationFormat>Экран (4:3)</PresentationFormat>
  <Paragraphs>21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Клинический пример благоприятного исхода поздней геморрагической болезни :</vt:lpstr>
      <vt:lpstr>Слайд 2</vt:lpstr>
      <vt:lpstr>Ребенок: масса при рождении – 3100г рост – 51 см оценка по Апгар – 8/9 баллов К груди приложена в родзале (взяла сразу, сосала активно). С 3-х суток жизни – физиологическая желтуха. Вакцинирована: против гепатита В и туберкулеза. Выписана на 4-е сутки в удовлетворительном состоянии.  </vt:lpstr>
      <vt:lpstr>В динамике: -грудное вскармливание в свободном режиме; -прибавка в весе за первый месяц – 1100г; - желтушность кожи держалась 3 недели с постепенным угасанием; -отмечались необильные срыгивания после кормления (младенческая регургитация). -за неделю до госпитализации срыгивания участились </vt:lpstr>
      <vt:lpstr>При поступлении: - состояние средней тяжести - умеренно выраженная вялость - кожные покровы бледные - на левом плече и в области левого соска – плотные подкожные узелки до 1,0 и 0,5 см в диаметре  - очаговая и менингеальная симптоматика отсутствует - в рефлюктате – скудные прожилки крови  </vt:lpstr>
      <vt:lpstr>Исследования при поступлении: - клинически анализ крови (легкая нормохромная, нормоцитарная анемия: Hb 106 г/л, RBC 3,4*1012,  ЦП 0,93), тромбоцитоз 612*109 - биохимический анализ (незначительная гипербилирубинемия: общий –  30 мкмоль/л, прямой – 7 мкмоль/л и повышение ЛДГ – 1020 ед/л - данные УЗИ: отсутствие гастроэзофагального рефлюкса, халазии и пилеростеноза  </vt:lpstr>
      <vt:lpstr>Дополнительный анамнез: - отсутствие геморрагических заболеваний в семье; - в беременность и после родов мать не получала лекарственные препараты, влияющие на гемостаз; - викасол (менадиона сульфат) в роддоме не вводили; - прожилки крови в рефлюктате появились еще за неделю до госпитализации,тогда же появились плотные синюшные узелки на плече и соске слева.</vt:lpstr>
      <vt:lpstr>В стационаре: - в 1-е сутки продолжалось кровотечение из мест забора крови - при пальпации узелка над левым соском, получено геморрагическое отделяемое из него (узелок перестал пальпироваться) – подкожная гематома  </vt:lpstr>
      <vt:lpstr>Лабораторные данные в динамике: - появление гипохромной, гиперрегенираторной анемии средней тяжести: Hb 88 г/л,RBC 3,2*1012, ЦП 0,83, тромбоцитоз 621*109 - длительность кровотечения по Дуке 2 минуты – N - коагулограма: отсутствие коагуляции по внутреннему (АЧТВ – нет сгустка) и внешнему(протромбиновый индекс – нет сгустка) путям при нормальных уровне фибриногена и ТВ.  По НСГМ: не выявлено данных за интракранеальные геморрагические изменения.  </vt:lpstr>
      <vt:lpstr>Лечение: - в/в введение менадиона натрия бисульфита (1 мг/кг) - введение свежезамороженной плазмы (20мл/кг) - наложена давящая повязка с гемостатической губкой на места инъекций </vt:lpstr>
      <vt:lpstr>Заключительный диагноз: основной –Поздняя геморрагическая болезнь новорожденных осложнения –Постгеморрагическая анемия средней тяжести  сопутствующий – Младенческая регургитация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Клинический пример:</dc:title>
  <dc:creator>Александрина</dc:creator>
  <cp:lastModifiedBy>Александрина</cp:lastModifiedBy>
  <cp:revision>3</cp:revision>
  <dcterms:created xsi:type="dcterms:W3CDTF">2017-03-09T18:08:31Z</dcterms:created>
  <dcterms:modified xsi:type="dcterms:W3CDTF">2017-03-12T12:36:57Z</dcterms:modified>
</cp:coreProperties>
</file>