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8" r:id="rId3"/>
    <p:sldId id="267" r:id="rId4"/>
    <p:sldId id="257" r:id="rId5"/>
    <p:sldId id="259" r:id="rId6"/>
    <p:sldId id="266" r:id="rId7"/>
    <p:sldId id="260" r:id="rId8"/>
    <p:sldId id="261" r:id="rId9"/>
    <p:sldId id="262" r:id="rId10"/>
    <p:sldId id="263" r:id="rId11"/>
    <p:sldId id="265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47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051CE3-94CB-446E-9F8B-09863977B162}" type="datetimeFigureOut">
              <a:rPr lang="ru-RU" smtClean="0"/>
              <a:pPr/>
              <a:t>14.03.2017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8D12E2-C059-46EE-B276-C42FE1B5C7D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D4374B1-1BA0-4647-88C9-78A7282453E1}" type="slidenum">
              <a:rPr lang="ru-RU"/>
              <a:pPr/>
              <a:t>2</a:t>
            </a:fld>
            <a:endParaRPr lang="ru-RU"/>
          </a:p>
        </p:txBody>
      </p:sp>
      <p:sp>
        <p:nvSpPr>
          <p:cNvPr id="49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BF70E90-BC9D-4D9A-80D2-0653F83D7E61}" type="slidenum">
              <a:rPr lang="ru-RU"/>
              <a:pPr/>
              <a:t>4</a:t>
            </a:fld>
            <a:endParaRPr lang="ru-RU"/>
          </a:p>
        </p:txBody>
      </p:sp>
      <p:sp>
        <p:nvSpPr>
          <p:cNvPr id="3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A324F9E-6EC3-4C24-BBC3-9DF703DB6015}" type="slidenum">
              <a:rPr lang="ru-RU"/>
              <a:pPr/>
              <a:t>5</a:t>
            </a:fld>
            <a:endParaRPr lang="ru-RU"/>
          </a:p>
        </p:txBody>
      </p:sp>
      <p:sp>
        <p:nvSpPr>
          <p:cNvPr id="51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12361E9-87CF-4D78-B90C-B79B5D61F7B3}" type="slidenum">
              <a:rPr lang="ru-RU"/>
              <a:pPr/>
              <a:t>6</a:t>
            </a:fld>
            <a:endParaRPr lang="ru-RU"/>
          </a:p>
        </p:txBody>
      </p:sp>
      <p:sp>
        <p:nvSpPr>
          <p:cNvPr id="686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9ED8AE5-1BAB-4270-B023-0974DB922E7A}" type="slidenum">
              <a:rPr lang="ru-RU"/>
              <a:pPr/>
              <a:t>7</a:t>
            </a:fld>
            <a:endParaRPr lang="ru-RU"/>
          </a:p>
        </p:txBody>
      </p:sp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EE66894-787E-4993-8F1F-E7E32AE34FE8}" type="slidenum">
              <a:rPr lang="ru-RU"/>
              <a:pPr/>
              <a:t>8</a:t>
            </a:fld>
            <a:endParaRPr lang="ru-RU"/>
          </a:p>
        </p:txBody>
      </p:sp>
      <p:sp>
        <p:nvSpPr>
          <p:cNvPr id="839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A6FAA33-B5BA-4477-9111-B25862376E9E}" type="slidenum">
              <a:rPr lang="ru-RU"/>
              <a:pPr/>
              <a:t>10</a:t>
            </a:fld>
            <a:endParaRPr lang="ru-RU"/>
          </a:p>
        </p:txBody>
      </p:sp>
      <p:sp>
        <p:nvSpPr>
          <p:cNvPr id="34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38F26-1EE9-4E9B-8C14-55201156F459}" type="datetimeFigureOut">
              <a:rPr lang="ru-RU" smtClean="0"/>
              <a:pPr/>
              <a:t>14.03.2017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92E52-C7ED-4453-9E27-9C468B3ABF3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38F26-1EE9-4E9B-8C14-55201156F459}" type="datetimeFigureOut">
              <a:rPr lang="ru-RU" smtClean="0"/>
              <a:pPr/>
              <a:t>14.03.2017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92E52-C7ED-4453-9E27-9C468B3ABF3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38F26-1EE9-4E9B-8C14-55201156F459}" type="datetimeFigureOut">
              <a:rPr lang="ru-RU" smtClean="0"/>
              <a:pPr/>
              <a:t>14.03.2017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92E52-C7ED-4453-9E27-9C468B3ABF3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38F26-1EE9-4E9B-8C14-55201156F459}" type="datetimeFigureOut">
              <a:rPr lang="ru-RU" smtClean="0"/>
              <a:pPr/>
              <a:t>14.03.2017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92E52-C7ED-4453-9E27-9C468B3ABF3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38F26-1EE9-4E9B-8C14-55201156F459}" type="datetimeFigureOut">
              <a:rPr lang="ru-RU" smtClean="0"/>
              <a:pPr/>
              <a:t>14.03.2017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92E52-C7ED-4453-9E27-9C468B3ABF3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38F26-1EE9-4E9B-8C14-55201156F459}" type="datetimeFigureOut">
              <a:rPr lang="ru-RU" smtClean="0"/>
              <a:pPr/>
              <a:t>14.03.2017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92E52-C7ED-4453-9E27-9C468B3ABF3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38F26-1EE9-4E9B-8C14-55201156F459}" type="datetimeFigureOut">
              <a:rPr lang="ru-RU" smtClean="0"/>
              <a:pPr/>
              <a:t>14.03.2017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92E52-C7ED-4453-9E27-9C468B3ABF3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38F26-1EE9-4E9B-8C14-55201156F459}" type="datetimeFigureOut">
              <a:rPr lang="ru-RU" smtClean="0"/>
              <a:pPr/>
              <a:t>14.03.2017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92E52-C7ED-4453-9E27-9C468B3ABF3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38F26-1EE9-4E9B-8C14-55201156F459}" type="datetimeFigureOut">
              <a:rPr lang="ru-RU" smtClean="0"/>
              <a:pPr/>
              <a:t>14.03.2017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92E52-C7ED-4453-9E27-9C468B3ABF3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38F26-1EE9-4E9B-8C14-55201156F459}" type="datetimeFigureOut">
              <a:rPr lang="ru-RU" smtClean="0"/>
              <a:pPr/>
              <a:t>14.03.2017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92E52-C7ED-4453-9E27-9C468B3ABF3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38F26-1EE9-4E9B-8C14-55201156F459}" type="datetimeFigureOut">
              <a:rPr lang="ru-RU" smtClean="0"/>
              <a:pPr/>
              <a:t>14.03.2017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92E52-C7ED-4453-9E27-9C468B3ABF3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638F26-1EE9-4E9B-8C14-55201156F459}" type="datetimeFigureOut">
              <a:rPr lang="ru-RU" smtClean="0"/>
              <a:pPr/>
              <a:t>14.03.2017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792E52-C7ED-4453-9E27-9C468B3ABF3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1124744"/>
            <a:ext cx="7772400" cy="1872208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Кто может предупредить: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 </a:t>
            </a:r>
            <a:r>
              <a:rPr lang="ru-RU" dirty="0" err="1" smtClean="0"/>
              <a:t>неонатолог</a:t>
            </a:r>
            <a:r>
              <a:rPr lang="ru-RU" dirty="0" smtClean="0"/>
              <a:t>, участковый врач…..?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ru-RU" sz="4800" dirty="0" err="1" smtClean="0">
                <a:solidFill>
                  <a:srgbClr val="FF0000"/>
                </a:solidFill>
              </a:rPr>
              <a:t>ГрБН</a:t>
            </a:r>
            <a:endParaRPr lang="ru-RU" sz="4800" dirty="0" smtClean="0">
              <a:solidFill>
                <a:srgbClr val="FF0000"/>
              </a:solidFill>
            </a:endParaRPr>
          </a:p>
          <a:p>
            <a:r>
              <a:rPr lang="ru-RU" sz="4800" dirty="0" smtClean="0">
                <a:solidFill>
                  <a:srgbClr val="FF0000"/>
                </a:solidFill>
              </a:rPr>
              <a:t>поздняя</a:t>
            </a:r>
            <a:endParaRPr lang="ru-RU" sz="4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ru-RU" sz="3200" dirty="0" smtClean="0">
                <a:solidFill>
                  <a:srgbClr val="F92211"/>
                </a:solidFill>
              </a:rPr>
              <a:t>Факторы риска </a:t>
            </a:r>
            <a:r>
              <a:rPr lang="ru-RU" sz="3200" dirty="0" err="1">
                <a:solidFill>
                  <a:srgbClr val="F92211"/>
                </a:solidFill>
              </a:rPr>
              <a:t>ГрБН</a:t>
            </a:r>
            <a:endParaRPr lang="ru-RU" sz="3200" dirty="0">
              <a:solidFill>
                <a:srgbClr val="F92211"/>
              </a:solidFill>
            </a:endParaRPr>
          </a:p>
        </p:txBody>
      </p:sp>
      <p:sp>
        <p:nvSpPr>
          <p:cNvPr id="33795" name="Rectangle 3"/>
          <p:cNvSpPr>
            <a:spLocks noGrp="1" noChangeArrowheads="1"/>
          </p:cNvSpPr>
          <p:nvPr>
            <p:ph idx="1"/>
          </p:nvPr>
        </p:nvSpPr>
        <p:spPr>
          <a:xfrm>
            <a:off x="323528" y="1219200"/>
            <a:ext cx="8496944" cy="5378152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None/>
            </a:pPr>
            <a:r>
              <a:rPr lang="ru-RU" sz="1800" dirty="0"/>
              <a:t>        </a:t>
            </a:r>
            <a:r>
              <a:rPr lang="ru-RU" sz="1800" dirty="0" smtClean="0"/>
              <a:t>Витамин </a:t>
            </a:r>
            <a:r>
              <a:rPr lang="ru-RU" sz="1800" dirty="0"/>
              <a:t>К очень </a:t>
            </a:r>
            <a:r>
              <a:rPr lang="ru-RU" sz="1800" b="1" dirty="0"/>
              <a:t>плохо проникает через плаценту</a:t>
            </a:r>
            <a:r>
              <a:rPr lang="ru-RU" sz="1800" dirty="0"/>
              <a:t>, и уровни его в пуповинной крови всегда ниже, чем у матери. </a:t>
            </a:r>
            <a:endParaRPr lang="ru-RU" sz="1800" dirty="0" smtClean="0"/>
          </a:p>
          <a:p>
            <a:pPr>
              <a:buFont typeface="Wingdings" pitchFamily="2" charset="2"/>
              <a:buNone/>
            </a:pPr>
            <a:r>
              <a:rPr lang="ru-RU" sz="1800" dirty="0" smtClean="0"/>
              <a:t>Нередко </a:t>
            </a:r>
            <a:r>
              <a:rPr lang="ru-RU" sz="1800" dirty="0"/>
              <a:t>выявляются дети с практически </a:t>
            </a:r>
            <a:r>
              <a:rPr lang="ru-RU" sz="1800" b="1" dirty="0"/>
              <a:t>нулевым уровнем витамина К. </a:t>
            </a:r>
            <a:endParaRPr lang="ru-RU" sz="1800" b="1" dirty="0" smtClean="0"/>
          </a:p>
          <a:p>
            <a:pPr>
              <a:buFont typeface="Wingdings" pitchFamily="2" charset="2"/>
              <a:buNone/>
            </a:pPr>
            <a:r>
              <a:rPr lang="ru-RU" sz="1800" dirty="0" smtClean="0"/>
              <a:t>К </a:t>
            </a:r>
            <a:r>
              <a:rPr lang="ru-RU" sz="1800" dirty="0"/>
              <a:t>сожалению, не всегда можно предсказать, у какого ребенка имеется такая ситуация. </a:t>
            </a:r>
            <a:endParaRPr lang="ru-RU" sz="1800" dirty="0" smtClean="0"/>
          </a:p>
          <a:p>
            <a:pPr>
              <a:buFont typeface="Wingdings" pitchFamily="2" charset="2"/>
              <a:buNone/>
            </a:pPr>
            <a:endParaRPr lang="ru-RU" sz="1800" dirty="0" smtClean="0"/>
          </a:p>
          <a:p>
            <a:pPr>
              <a:buFont typeface="Wingdings" pitchFamily="2" charset="2"/>
              <a:buNone/>
            </a:pPr>
            <a:r>
              <a:rPr lang="ru-RU" sz="2400" b="1" dirty="0" smtClean="0">
                <a:solidFill>
                  <a:srgbClr val="FF0000"/>
                </a:solidFill>
              </a:rPr>
              <a:t>7.  </a:t>
            </a:r>
            <a:r>
              <a:rPr lang="ru-RU" sz="1800" dirty="0" smtClean="0"/>
              <a:t>Известно</a:t>
            </a:r>
            <a:r>
              <a:rPr lang="ru-RU" sz="1800" dirty="0"/>
              <a:t>, что факторами, способствующими К-гиповитаминозу у новорожденного, являются: назначение </a:t>
            </a:r>
            <a:r>
              <a:rPr lang="ru-RU" sz="1800" b="1" dirty="0"/>
              <a:t>матери антикоагулянтов непрямого действия (из группы </a:t>
            </a:r>
            <a:r>
              <a:rPr lang="ru-RU" sz="1800" b="1" dirty="0" err="1"/>
              <a:t>неодикумарина</a:t>
            </a:r>
            <a:r>
              <a:rPr lang="ru-RU" sz="1800" b="1" dirty="0"/>
              <a:t>), </a:t>
            </a:r>
            <a:endParaRPr lang="ru-RU" sz="1800" b="1" dirty="0" smtClean="0"/>
          </a:p>
          <a:p>
            <a:pPr>
              <a:buFont typeface="Wingdings" pitchFamily="2" charset="2"/>
              <a:buNone/>
            </a:pPr>
            <a:r>
              <a:rPr lang="ru-RU" sz="1800" b="1" dirty="0" smtClean="0"/>
              <a:t>противосудорожных </a:t>
            </a:r>
            <a:r>
              <a:rPr lang="ru-RU" sz="1800" b="1" dirty="0"/>
              <a:t>препаратов (</a:t>
            </a:r>
            <a:r>
              <a:rPr lang="ru-RU" sz="1800" b="1" dirty="0" err="1"/>
              <a:t>фенобарбитал</a:t>
            </a:r>
            <a:r>
              <a:rPr lang="ru-RU" sz="1800" b="1" dirty="0"/>
              <a:t>, </a:t>
            </a:r>
            <a:r>
              <a:rPr lang="ru-RU" sz="1800" b="1" dirty="0" err="1"/>
              <a:t>дифенин</a:t>
            </a:r>
            <a:r>
              <a:rPr lang="ru-RU" sz="1800" b="1" dirty="0"/>
              <a:t> и др</a:t>
            </a:r>
            <a:r>
              <a:rPr lang="ru-RU" sz="1800" b="1" dirty="0" smtClean="0"/>
              <a:t>.), </a:t>
            </a:r>
          </a:p>
          <a:p>
            <a:pPr>
              <a:buFont typeface="Wingdings" pitchFamily="2" charset="2"/>
              <a:buNone/>
            </a:pPr>
            <a:r>
              <a:rPr lang="ru-RU" sz="2400" b="1" dirty="0" smtClean="0">
                <a:solidFill>
                  <a:srgbClr val="FF0000"/>
                </a:solidFill>
              </a:rPr>
              <a:t>8.</a:t>
            </a:r>
            <a:r>
              <a:rPr lang="ru-RU" sz="1800" b="1" dirty="0" smtClean="0"/>
              <a:t> </a:t>
            </a:r>
            <a:r>
              <a:rPr lang="ru-RU" sz="1800" b="1" dirty="0" err="1" smtClean="0"/>
              <a:t>гестоз</a:t>
            </a:r>
            <a:r>
              <a:rPr lang="ru-RU" sz="1800" b="1" dirty="0" smtClean="0"/>
              <a:t> </a:t>
            </a:r>
            <a:r>
              <a:rPr lang="ru-RU" sz="1800" b="1" dirty="0"/>
              <a:t>на фоне низкого синтеза эстрогенов </a:t>
            </a:r>
            <a:r>
              <a:rPr lang="ru-RU" sz="1800" dirty="0"/>
              <a:t>(суточная экскреция эстрогенов с мочой &lt;10 мг</a:t>
            </a:r>
            <a:r>
              <a:rPr lang="ru-RU" sz="1800" dirty="0" smtClean="0"/>
              <a:t>).</a:t>
            </a:r>
          </a:p>
          <a:p>
            <a:pPr>
              <a:buFont typeface="Wingdings" pitchFamily="2" charset="2"/>
              <a:buNone/>
            </a:pPr>
            <a:r>
              <a:rPr lang="ru-RU" sz="1800" dirty="0" smtClean="0"/>
              <a:t> </a:t>
            </a:r>
          </a:p>
          <a:p>
            <a:pPr>
              <a:buFont typeface="Wingdings" pitchFamily="2" charset="2"/>
              <a:buNone/>
            </a:pPr>
            <a:r>
              <a:rPr lang="ru-RU" sz="1800" dirty="0" smtClean="0"/>
              <a:t>Однако </a:t>
            </a:r>
            <a:r>
              <a:rPr lang="ru-RU" sz="1800" dirty="0"/>
              <a:t>у ряда доношенных детей с </a:t>
            </a:r>
            <a:r>
              <a:rPr lang="ru-RU" sz="1800" dirty="0" err="1"/>
              <a:t>К-витаминодефицитом</a:t>
            </a:r>
            <a:r>
              <a:rPr lang="ru-RU" sz="1800" dirty="0"/>
              <a:t> выявить провоцирующие факторы не удается. </a:t>
            </a:r>
            <a:r>
              <a:rPr lang="ru-RU" sz="1800" dirty="0">
                <a:solidFill>
                  <a:srgbClr val="FF0000"/>
                </a:solidFill>
              </a:rPr>
              <a:t>Поэтому</a:t>
            </a:r>
            <a:r>
              <a:rPr lang="ru-RU" sz="1800" b="1" dirty="0">
                <a:solidFill>
                  <a:srgbClr val="FF0000"/>
                </a:solidFill>
              </a:rPr>
              <a:t> Американская академия педиатрии в 1960 г. рекомендовала всем новорожденным сразу после рождения назначать витамин К. 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Выводы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smtClean="0"/>
              <a:t>Естественное вскармливание</a:t>
            </a:r>
          </a:p>
          <a:p>
            <a:r>
              <a:rPr lang="ru-RU" dirty="0" err="1" smtClean="0"/>
              <a:t>Микробиота</a:t>
            </a:r>
            <a:r>
              <a:rPr lang="ru-RU" dirty="0" smtClean="0"/>
              <a:t> кишечника ребенка</a:t>
            </a:r>
          </a:p>
          <a:p>
            <a:r>
              <a:rPr lang="ru-RU" dirty="0" smtClean="0"/>
              <a:t>Диарея</a:t>
            </a:r>
          </a:p>
          <a:p>
            <a:r>
              <a:rPr lang="ru-RU" dirty="0" err="1" smtClean="0"/>
              <a:t>Холестаз</a:t>
            </a:r>
            <a:endParaRPr lang="ru-RU" dirty="0" smtClean="0"/>
          </a:p>
          <a:p>
            <a:r>
              <a:rPr lang="ru-RU" dirty="0" smtClean="0"/>
              <a:t>Массивная а/б терапия</a:t>
            </a:r>
          </a:p>
          <a:p>
            <a:r>
              <a:rPr lang="ru-RU" dirty="0" err="1" smtClean="0"/>
              <a:t>Тромбоцитарные</a:t>
            </a:r>
            <a:r>
              <a:rPr lang="ru-RU" dirty="0" smtClean="0"/>
              <a:t> ингибиторы</a:t>
            </a:r>
          </a:p>
          <a:p>
            <a:r>
              <a:rPr lang="ru-RU" dirty="0" smtClean="0"/>
              <a:t>Любые геморрагические проявления</a:t>
            </a:r>
          </a:p>
          <a:p>
            <a:r>
              <a:rPr lang="ru-RU" dirty="0" smtClean="0"/>
              <a:t>Недоношенные</a:t>
            </a:r>
          </a:p>
          <a:p>
            <a:r>
              <a:rPr lang="ru-RU" dirty="0" smtClean="0"/>
              <a:t>Гипоксия</a:t>
            </a:r>
          </a:p>
          <a:p>
            <a:r>
              <a:rPr lang="ru-RU" dirty="0" smtClean="0"/>
              <a:t>Патология ЖКТ у матери</a:t>
            </a:r>
          </a:p>
          <a:p>
            <a:r>
              <a:rPr lang="ru-RU" dirty="0" err="1" smtClean="0"/>
              <a:t>Гестоз</a:t>
            </a:r>
            <a:endParaRPr lang="ru-RU" dirty="0" smtClean="0"/>
          </a:p>
          <a:p>
            <a:r>
              <a:rPr lang="ru-RU" dirty="0" smtClean="0"/>
              <a:t>У матери – антикоагулянты, противосудорожные препараты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115888"/>
            <a:ext cx="7772400" cy="1066800"/>
          </a:xfrm>
        </p:spPr>
        <p:txBody>
          <a:bodyPr/>
          <a:lstStyle/>
          <a:p>
            <a:r>
              <a:rPr lang="ru-RU" sz="3200" b="1" dirty="0" smtClean="0">
                <a:solidFill>
                  <a:srgbClr val="F92211"/>
                </a:solidFill>
              </a:rPr>
              <a:t>Поздняя </a:t>
            </a:r>
            <a:r>
              <a:rPr lang="ru-RU" sz="3200" b="1" dirty="0" err="1">
                <a:solidFill>
                  <a:srgbClr val="F92211"/>
                </a:solidFill>
              </a:rPr>
              <a:t>ГрБН</a:t>
            </a:r>
            <a:endParaRPr lang="ru-RU" sz="3200" b="1" dirty="0">
              <a:solidFill>
                <a:srgbClr val="F92211"/>
              </a:solidFill>
            </a:endParaRPr>
          </a:p>
        </p:txBody>
      </p:sp>
      <p:sp>
        <p:nvSpPr>
          <p:cNvPr id="48131" name="Rectangle 3"/>
          <p:cNvSpPr>
            <a:spLocks noGrp="1" noChangeArrowheads="1"/>
          </p:cNvSpPr>
          <p:nvPr>
            <p:ph idx="1"/>
          </p:nvPr>
        </p:nvSpPr>
        <p:spPr>
          <a:xfrm>
            <a:off x="251520" y="1124744"/>
            <a:ext cx="8712968" cy="5400600"/>
          </a:xfrm>
        </p:spPr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ru-RU" sz="2000" b="1" i="1" dirty="0">
                <a:solidFill>
                  <a:srgbClr val="F92211"/>
                </a:solidFill>
              </a:rPr>
              <a:t>Поздняя </a:t>
            </a:r>
            <a:r>
              <a:rPr lang="ru-RU" sz="2000" b="1" i="1" dirty="0" err="1">
                <a:solidFill>
                  <a:srgbClr val="F92211"/>
                </a:solidFill>
              </a:rPr>
              <a:t>ГрБН</a:t>
            </a:r>
            <a:r>
              <a:rPr lang="ru-RU" sz="2000" b="1" i="1" dirty="0">
                <a:solidFill>
                  <a:schemeClr val="folHlink"/>
                </a:solidFill>
              </a:rPr>
              <a:t> </a:t>
            </a:r>
            <a:r>
              <a:rPr lang="ru-RU" sz="2000" b="1" i="1" dirty="0" smtClean="0">
                <a:solidFill>
                  <a:schemeClr val="folHlink"/>
                </a:solidFill>
              </a:rPr>
              <a:t> -</a:t>
            </a:r>
            <a:r>
              <a:rPr lang="ru-RU" sz="2000" dirty="0" smtClean="0"/>
              <a:t> </a:t>
            </a:r>
            <a:r>
              <a:rPr lang="ru-RU" sz="2000" dirty="0"/>
              <a:t>впервые идентифицирована в 70х годах прошлого </a:t>
            </a:r>
            <a:r>
              <a:rPr lang="ru-RU" sz="2000" dirty="0" smtClean="0"/>
              <a:t>века: </a:t>
            </a:r>
          </a:p>
          <a:p>
            <a:pPr algn="just"/>
            <a:r>
              <a:rPr lang="ru-RU" sz="2000" dirty="0" smtClean="0"/>
              <a:t>у </a:t>
            </a:r>
            <a:r>
              <a:rPr lang="ru-RU" sz="2000" dirty="0"/>
              <a:t>детей, вскармливаемых грудью (обычно первых трех месяцев жизни), различные болезни чаще осложняются </a:t>
            </a:r>
            <a:r>
              <a:rPr lang="ru-RU" sz="2000" dirty="0" smtClean="0">
                <a:solidFill>
                  <a:srgbClr val="FF0000"/>
                </a:solidFill>
              </a:rPr>
              <a:t>ВЧГ </a:t>
            </a:r>
            <a:r>
              <a:rPr lang="ru-RU" sz="2000" dirty="0">
                <a:solidFill>
                  <a:srgbClr val="FF0000"/>
                </a:solidFill>
              </a:rPr>
              <a:t>и другими явлениями повышенной кровоточивости,</a:t>
            </a:r>
            <a:r>
              <a:rPr lang="ru-RU" sz="2000" dirty="0"/>
              <a:t> чем у находящихся на искусственном вскармливании. </a:t>
            </a:r>
            <a:endParaRPr lang="ru-RU" sz="2000" dirty="0" smtClean="0"/>
          </a:p>
          <a:p>
            <a:pPr algn="just"/>
            <a:r>
              <a:rPr lang="ru-RU" sz="2000" dirty="0" smtClean="0"/>
              <a:t> </a:t>
            </a:r>
            <a:r>
              <a:rPr lang="ru-RU" sz="2000" dirty="0"/>
              <a:t>подавляющее большинство детей с поздней </a:t>
            </a:r>
            <a:r>
              <a:rPr lang="ru-RU" sz="2000" dirty="0" err="1"/>
              <a:t>ГрБН</a:t>
            </a:r>
            <a:r>
              <a:rPr lang="ru-RU" sz="2000" dirty="0"/>
              <a:t> </a:t>
            </a:r>
            <a:r>
              <a:rPr lang="ru-RU" sz="2000" dirty="0">
                <a:solidFill>
                  <a:srgbClr val="FF0000"/>
                </a:solidFill>
              </a:rPr>
              <a:t>не получили сразу после рождения витамин К </a:t>
            </a:r>
            <a:r>
              <a:rPr lang="ru-RU" sz="2000" dirty="0"/>
              <a:t>или его назначали лишь внутрь</a:t>
            </a:r>
            <a:r>
              <a:rPr lang="ru-RU" sz="2000" dirty="0" smtClean="0"/>
              <a:t>.</a:t>
            </a:r>
          </a:p>
          <a:p>
            <a:pPr algn="just">
              <a:buNone/>
            </a:pPr>
            <a:r>
              <a:rPr lang="ru-RU" sz="2000" dirty="0" smtClean="0"/>
              <a:t> </a:t>
            </a:r>
            <a:endParaRPr lang="ru-RU" sz="2000" dirty="0">
              <a:latin typeface="FMDBO B+ Pragmatica C" charset="-52"/>
              <a:cs typeface="Times New Roman" pitchFamily="18" charset="0"/>
            </a:endParaRPr>
          </a:p>
          <a:p>
            <a:pPr>
              <a:buNone/>
            </a:pPr>
            <a:r>
              <a:rPr lang="ru-RU" sz="2000" dirty="0"/>
              <a:t>Частота поздней </a:t>
            </a:r>
            <a:r>
              <a:rPr lang="ru-RU" sz="2000" dirty="0" err="1"/>
              <a:t>ГрБН</a:t>
            </a:r>
            <a:r>
              <a:rPr lang="ru-RU" sz="2000" dirty="0"/>
              <a:t>, согласно обзору W.E. </a:t>
            </a:r>
            <a:r>
              <a:rPr lang="ru-RU" sz="2000" dirty="0" err="1"/>
              <a:t>Hathaway</a:t>
            </a:r>
            <a:r>
              <a:rPr lang="ru-RU" sz="2000" dirty="0"/>
              <a:t> (1987</a:t>
            </a:r>
            <a:r>
              <a:rPr lang="ru-RU" sz="2000" dirty="0" smtClean="0"/>
              <a:t>):</a:t>
            </a:r>
          </a:p>
          <a:p>
            <a:pPr>
              <a:buNone/>
            </a:pPr>
            <a:r>
              <a:rPr lang="ru-RU" sz="2000" dirty="0" smtClean="0"/>
              <a:t>0, </a:t>
            </a:r>
            <a:r>
              <a:rPr lang="ru-RU" sz="2000" dirty="0"/>
              <a:t>4 </a:t>
            </a:r>
            <a:r>
              <a:rPr lang="ru-RU" sz="2000" dirty="0" smtClean="0"/>
              <a:t> -  1 </a:t>
            </a:r>
            <a:r>
              <a:rPr lang="ru-RU" sz="2000" dirty="0"/>
              <a:t>на </a:t>
            </a:r>
            <a:r>
              <a:rPr lang="ru-RU" sz="2000" dirty="0" smtClean="0"/>
              <a:t>1000 </a:t>
            </a:r>
            <a:r>
              <a:rPr lang="ru-RU" sz="2000" dirty="0"/>
              <a:t>новорожденных </a:t>
            </a:r>
            <a:endParaRPr lang="ru-RU" sz="2000" dirty="0" smtClean="0"/>
          </a:p>
          <a:p>
            <a:pPr>
              <a:buNone/>
            </a:pPr>
            <a:r>
              <a:rPr lang="ru-RU" sz="2000" dirty="0" smtClean="0"/>
              <a:t>в </a:t>
            </a:r>
            <a:r>
              <a:rPr lang="ru-RU" sz="2000" dirty="0"/>
              <a:t>Англии </a:t>
            </a:r>
            <a:r>
              <a:rPr lang="ru-RU" sz="2000" dirty="0" smtClean="0"/>
              <a:t>1:1200</a:t>
            </a:r>
          </a:p>
          <a:p>
            <a:pPr>
              <a:buNone/>
            </a:pPr>
            <a:r>
              <a:rPr lang="ru-RU" sz="2000" dirty="0" smtClean="0"/>
              <a:t> </a:t>
            </a:r>
            <a:r>
              <a:rPr lang="ru-RU" sz="2000" dirty="0"/>
              <a:t>Японии </a:t>
            </a:r>
            <a:r>
              <a:rPr lang="ru-RU" sz="2000" dirty="0" smtClean="0"/>
              <a:t>1:1700</a:t>
            </a:r>
          </a:p>
          <a:p>
            <a:pPr>
              <a:buNone/>
            </a:pPr>
            <a:r>
              <a:rPr lang="ru-RU" sz="2000" dirty="0" smtClean="0"/>
              <a:t>Таиланде 3:1200</a:t>
            </a:r>
          </a:p>
          <a:p>
            <a:pPr>
              <a:buNone/>
            </a:pPr>
            <a:r>
              <a:rPr lang="ru-RU" sz="2000" dirty="0" smtClean="0"/>
              <a:t> </a:t>
            </a:r>
          </a:p>
          <a:p>
            <a:pPr>
              <a:buNone/>
            </a:pPr>
            <a:r>
              <a:rPr lang="ru-RU" sz="2000" dirty="0" smtClean="0"/>
              <a:t>В </a:t>
            </a:r>
            <a:r>
              <a:rPr lang="ru-RU" sz="2000" dirty="0"/>
              <a:t>США </a:t>
            </a:r>
            <a:r>
              <a:rPr lang="ru-RU" sz="2000" dirty="0" smtClean="0"/>
              <a:t> </a:t>
            </a:r>
            <a:r>
              <a:rPr lang="ru-RU" sz="2000" dirty="0"/>
              <a:t>с 1960 </a:t>
            </a:r>
            <a:r>
              <a:rPr lang="ru-RU" sz="2000" dirty="0" smtClean="0"/>
              <a:t>г</a:t>
            </a:r>
            <a:r>
              <a:rPr lang="ru-RU" sz="2400" b="1" dirty="0" smtClean="0"/>
              <a:t> </a:t>
            </a:r>
            <a:r>
              <a:rPr lang="ru-RU" sz="2400" b="1" dirty="0"/>
              <a:t>всем детям </a:t>
            </a:r>
            <a:r>
              <a:rPr lang="ru-RU" sz="2000" dirty="0"/>
              <a:t>при рождении </a:t>
            </a:r>
            <a:endParaRPr lang="ru-RU" sz="2000" dirty="0" smtClean="0"/>
          </a:p>
          <a:p>
            <a:pPr algn="r">
              <a:buNone/>
            </a:pPr>
            <a:r>
              <a:rPr lang="ru-RU" sz="2000" b="1" dirty="0" err="1" smtClean="0"/>
              <a:t>парентерально</a:t>
            </a:r>
            <a:r>
              <a:rPr lang="ru-RU" sz="2000" b="1" dirty="0" smtClean="0"/>
              <a:t> </a:t>
            </a:r>
            <a:r>
              <a:rPr lang="ru-RU" sz="2000" b="1" dirty="0"/>
              <a:t>вводят витамин К1.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Выводы ------</a:t>
            </a:r>
            <a:r>
              <a:rPr lang="en-US" dirty="0" smtClean="0"/>
              <a:t>&gt;Home messages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3921299"/>
          </a:xfrm>
        </p:spPr>
        <p:txBody>
          <a:bodyPr/>
          <a:lstStyle/>
          <a:p>
            <a:r>
              <a:rPr lang="ru-RU" sz="4000" dirty="0" smtClean="0"/>
              <a:t>В выписной </a:t>
            </a:r>
            <a:r>
              <a:rPr lang="ru-RU" sz="4000" dirty="0" smtClean="0">
                <a:solidFill>
                  <a:srgbClr val="FF0000"/>
                </a:solidFill>
              </a:rPr>
              <a:t>справке из </a:t>
            </a:r>
            <a:r>
              <a:rPr lang="ru-RU" sz="4000" dirty="0" err="1" smtClean="0">
                <a:solidFill>
                  <a:srgbClr val="FF0000"/>
                </a:solidFill>
              </a:rPr>
              <a:t>р</a:t>
            </a:r>
            <a:r>
              <a:rPr lang="ru-RU" sz="4000" dirty="0" smtClean="0">
                <a:solidFill>
                  <a:srgbClr val="FF0000"/>
                </a:solidFill>
              </a:rPr>
              <a:t>/</a:t>
            </a:r>
            <a:r>
              <a:rPr lang="ru-RU" sz="4000" dirty="0" err="1" smtClean="0">
                <a:solidFill>
                  <a:srgbClr val="FF0000"/>
                </a:solidFill>
              </a:rPr>
              <a:t>д</a:t>
            </a:r>
            <a:endParaRPr lang="ru-RU" sz="4000" dirty="0" smtClean="0">
              <a:solidFill>
                <a:srgbClr val="FF0000"/>
              </a:solidFill>
            </a:endParaRPr>
          </a:p>
          <a:p>
            <a:pPr algn="r">
              <a:buNone/>
            </a:pPr>
            <a:r>
              <a:rPr lang="ru-RU" i="1" u="sng" dirty="0" smtClean="0"/>
              <a:t>специальная строка</a:t>
            </a:r>
          </a:p>
          <a:p>
            <a:pPr algn="r">
              <a:buNone/>
            </a:pPr>
            <a:endParaRPr lang="ru-RU" i="1" u="sng" dirty="0" smtClean="0"/>
          </a:p>
          <a:p>
            <a:pPr algn="ctr">
              <a:buNone/>
            </a:pPr>
            <a:r>
              <a:rPr lang="ru-RU" b="1" dirty="0" smtClean="0"/>
              <a:t>Введение </a:t>
            </a:r>
            <a:r>
              <a:rPr lang="ru-RU" b="1" dirty="0" err="1" smtClean="0"/>
              <a:t>викасола</a:t>
            </a:r>
            <a:r>
              <a:rPr lang="ru-RU" b="1" dirty="0" smtClean="0"/>
              <a:t> - </a:t>
            </a:r>
            <a:r>
              <a:rPr lang="ru-RU" b="1" dirty="0" smtClean="0">
                <a:solidFill>
                  <a:srgbClr val="FF0000"/>
                </a:solidFill>
              </a:rPr>
              <a:t>ДА</a:t>
            </a:r>
            <a:r>
              <a:rPr lang="ru-RU" dirty="0" smtClean="0">
                <a:solidFill>
                  <a:srgbClr val="FF0000"/>
                </a:solidFill>
              </a:rPr>
              <a:t> /  НЕТ</a:t>
            </a:r>
            <a:endParaRPr lang="ru-RU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838200"/>
          </a:xfrm>
        </p:spPr>
        <p:txBody>
          <a:bodyPr/>
          <a:lstStyle/>
          <a:p>
            <a:r>
              <a:rPr lang="ru-RU" sz="3200" dirty="0" smtClean="0">
                <a:solidFill>
                  <a:srgbClr val="F92211"/>
                </a:solidFill>
              </a:rPr>
              <a:t>Факторы риска </a:t>
            </a:r>
            <a:r>
              <a:rPr lang="ru-RU" sz="3200" dirty="0" err="1">
                <a:solidFill>
                  <a:srgbClr val="F92211"/>
                </a:solidFill>
              </a:rPr>
              <a:t>ГрБН</a:t>
            </a:r>
            <a:endParaRPr lang="ru-RU" sz="3200" dirty="0">
              <a:solidFill>
                <a:srgbClr val="F92211"/>
              </a:solidFill>
            </a:endParaRPr>
          </a:p>
        </p:txBody>
      </p:sp>
      <p:sp>
        <p:nvSpPr>
          <p:cNvPr id="35843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914400"/>
            <a:ext cx="7772400" cy="5181600"/>
          </a:xfrm>
        </p:spPr>
        <p:txBody>
          <a:bodyPr>
            <a:normAutofit/>
          </a:bodyPr>
          <a:lstStyle/>
          <a:p>
            <a:r>
              <a:rPr lang="ru-RU" sz="1400" dirty="0"/>
              <a:t>В организм человека витамин К поступает в виде </a:t>
            </a:r>
            <a:r>
              <a:rPr lang="ru-RU" sz="1400" dirty="0" err="1"/>
              <a:t>филлохинона</a:t>
            </a:r>
            <a:r>
              <a:rPr lang="ru-RU" sz="1400" dirty="0"/>
              <a:t> (</a:t>
            </a:r>
            <a:r>
              <a:rPr lang="ru-RU" sz="1400" dirty="0" smtClean="0"/>
              <a:t>2метил, 1,3фитил14нафтохинон</a:t>
            </a:r>
            <a:r>
              <a:rPr lang="ru-RU" sz="1400" dirty="0"/>
              <a:t>) –</a:t>
            </a:r>
            <a:r>
              <a:rPr lang="ru-RU" sz="1400" b="1" dirty="0"/>
              <a:t> витамина К</a:t>
            </a:r>
            <a:r>
              <a:rPr lang="ru-RU" sz="1400" b="1" baseline="-25000" dirty="0"/>
              <a:t>1</a:t>
            </a:r>
            <a:r>
              <a:rPr lang="ru-RU" sz="1400" b="1" dirty="0"/>
              <a:t>, </a:t>
            </a:r>
            <a:r>
              <a:rPr lang="ru-RU" sz="1400" dirty="0"/>
              <a:t>содержащегося в растительной пище. Минимальная суточная потребность в витамине К</a:t>
            </a:r>
            <a:r>
              <a:rPr lang="ru-RU" sz="1400" baseline="-25000" dirty="0"/>
              <a:t>1</a:t>
            </a:r>
            <a:r>
              <a:rPr lang="ru-RU" sz="1400" dirty="0"/>
              <a:t> – 2 мкг/кг</a:t>
            </a:r>
            <a:r>
              <a:rPr lang="ru-RU" sz="1400" dirty="0" smtClean="0"/>
              <a:t>.</a:t>
            </a:r>
          </a:p>
          <a:p>
            <a:r>
              <a:rPr lang="ru-RU" sz="1800" dirty="0" smtClean="0"/>
              <a:t> </a:t>
            </a:r>
            <a:r>
              <a:rPr lang="ru-RU" sz="2000" dirty="0"/>
              <a:t>Микрофлора кишечника синтезирует </a:t>
            </a:r>
            <a:r>
              <a:rPr lang="ru-RU" sz="2000" dirty="0" err="1"/>
              <a:t>менахинон</a:t>
            </a:r>
            <a:r>
              <a:rPr lang="ru-RU" sz="2000" dirty="0"/>
              <a:t> –</a:t>
            </a:r>
            <a:r>
              <a:rPr lang="ru-RU" sz="2000" b="1" dirty="0"/>
              <a:t> витамин К</a:t>
            </a:r>
            <a:r>
              <a:rPr lang="ru-RU" sz="2000" b="1" baseline="-25000" dirty="0"/>
              <a:t>2</a:t>
            </a:r>
            <a:r>
              <a:rPr lang="ru-RU" sz="2000" b="1" dirty="0"/>
              <a:t>, </a:t>
            </a:r>
            <a:endParaRPr lang="ru-RU" sz="2000" b="1" dirty="0" smtClean="0"/>
          </a:p>
          <a:p>
            <a:pPr>
              <a:buNone/>
            </a:pPr>
            <a:r>
              <a:rPr lang="ru-RU" sz="2000" b="1" dirty="0" smtClean="0"/>
              <a:t>из кишечника</a:t>
            </a:r>
            <a:r>
              <a:rPr lang="ru-RU" sz="2000" dirty="0" smtClean="0"/>
              <a:t> </a:t>
            </a:r>
            <a:r>
              <a:rPr lang="ru-RU" sz="2000" dirty="0"/>
              <a:t>у младенцев всасывается и является </a:t>
            </a:r>
            <a:endParaRPr lang="ru-RU" sz="2000" dirty="0" smtClean="0"/>
          </a:p>
          <a:p>
            <a:pPr algn="ctr">
              <a:buNone/>
            </a:pPr>
            <a:r>
              <a:rPr lang="ru-RU" sz="2000" b="1" dirty="0" smtClean="0"/>
              <a:t>важным </a:t>
            </a:r>
            <a:r>
              <a:rPr lang="ru-RU" sz="2000" b="1" dirty="0"/>
              <a:t>источником витамина К </a:t>
            </a:r>
            <a:r>
              <a:rPr lang="ru-RU" sz="2000" dirty="0"/>
              <a:t>для организма. </a:t>
            </a:r>
            <a:endParaRPr lang="ru-RU" sz="2000" dirty="0" smtClean="0"/>
          </a:p>
          <a:p>
            <a:endParaRPr lang="ru-RU" sz="2000" dirty="0" smtClean="0"/>
          </a:p>
          <a:p>
            <a:r>
              <a:rPr lang="ru-RU" sz="1800" dirty="0" smtClean="0"/>
              <a:t>В </a:t>
            </a:r>
            <a:r>
              <a:rPr lang="ru-RU" sz="1800" dirty="0"/>
              <a:t>молозиве и женском молоке витамина К</a:t>
            </a:r>
            <a:r>
              <a:rPr lang="ru-RU" sz="1800" baseline="-25000" dirty="0"/>
              <a:t>1</a:t>
            </a:r>
            <a:r>
              <a:rPr lang="ru-RU" sz="1800" dirty="0"/>
              <a:t> содержится в среднем 2 мкг/л, тогда как в коровьем – в среднем 5 мкг/л. </a:t>
            </a:r>
            <a:endParaRPr lang="ru-RU" sz="1800" dirty="0" smtClean="0"/>
          </a:p>
          <a:p>
            <a:r>
              <a:rPr lang="ru-RU" sz="2000" b="1" dirty="0" smtClean="0"/>
              <a:t>женское </a:t>
            </a:r>
            <a:r>
              <a:rPr lang="ru-RU" sz="2000" b="1" dirty="0"/>
              <a:t>молоко не может обеспечить потребности новорожденного в витамине К, и необходим его </a:t>
            </a:r>
            <a:endParaRPr lang="ru-RU" sz="2000" b="1" dirty="0" smtClean="0"/>
          </a:p>
          <a:p>
            <a:pPr algn="ctr">
              <a:buNone/>
            </a:pPr>
            <a:r>
              <a:rPr lang="ru-RU" sz="2000" b="1" dirty="0" smtClean="0">
                <a:solidFill>
                  <a:srgbClr val="FF0000"/>
                </a:solidFill>
              </a:rPr>
              <a:t>1.  синтез </a:t>
            </a:r>
            <a:r>
              <a:rPr lang="ru-RU" sz="2000" b="1" dirty="0">
                <a:solidFill>
                  <a:srgbClr val="FF0000"/>
                </a:solidFill>
              </a:rPr>
              <a:t>кишечной микрофлорой. </a:t>
            </a:r>
            <a:endParaRPr lang="ru-RU" sz="2000" b="1" dirty="0" smtClean="0">
              <a:solidFill>
                <a:srgbClr val="FF0000"/>
              </a:solidFill>
            </a:endParaRPr>
          </a:p>
          <a:p>
            <a:endParaRPr lang="ru-RU" sz="2000" b="1" dirty="0" smtClean="0"/>
          </a:p>
          <a:p>
            <a:r>
              <a:rPr lang="ru-RU" sz="1800" dirty="0" smtClean="0"/>
              <a:t>Однако </a:t>
            </a:r>
            <a:r>
              <a:rPr lang="ru-RU" sz="1800" dirty="0"/>
              <a:t>становление микрофлоры кишечника на протяжении первой недели жизни происходит постепенно, и в первые дни жизни синтез ею витамина К</a:t>
            </a:r>
            <a:r>
              <a:rPr lang="ru-RU" sz="1800" baseline="-25000" dirty="0"/>
              <a:t>2</a:t>
            </a:r>
            <a:r>
              <a:rPr lang="ru-RU" sz="1800" dirty="0"/>
              <a:t> недостаточно активен.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b="1" dirty="0" smtClean="0"/>
              <a:t>Факторы риска  </a:t>
            </a:r>
            <a:r>
              <a:rPr lang="ru-RU" sz="3200" b="1" dirty="0" err="1">
                <a:solidFill>
                  <a:srgbClr val="F92211"/>
                </a:solidFill>
              </a:rPr>
              <a:t>ГрБН</a:t>
            </a:r>
            <a:endParaRPr lang="ru-RU" sz="3200" b="1" dirty="0">
              <a:solidFill>
                <a:srgbClr val="F92211"/>
              </a:solidFill>
            </a:endParaRPr>
          </a:p>
        </p:txBody>
      </p:sp>
      <p:sp>
        <p:nvSpPr>
          <p:cNvPr id="50179" name="Rectangle 3"/>
          <p:cNvSpPr>
            <a:spLocks noGrp="1" noChangeArrowheads="1"/>
          </p:cNvSpPr>
          <p:nvPr>
            <p:ph idx="1"/>
          </p:nvPr>
        </p:nvSpPr>
        <p:spPr>
          <a:xfrm>
            <a:off x="467544" y="1556792"/>
            <a:ext cx="8229600" cy="4525963"/>
          </a:xfrm>
        </p:spPr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ru-RU" sz="1800" b="1" i="1" dirty="0">
                <a:solidFill>
                  <a:srgbClr val="F92211"/>
                </a:solidFill>
              </a:rPr>
              <a:t>Поздняя </a:t>
            </a:r>
            <a:r>
              <a:rPr lang="ru-RU" sz="1800" b="1" i="1" dirty="0" err="1" smtClean="0">
                <a:solidFill>
                  <a:srgbClr val="F92211"/>
                </a:solidFill>
              </a:rPr>
              <a:t>ГрБН</a:t>
            </a:r>
            <a:r>
              <a:rPr lang="ru-RU" sz="1800" b="1" i="1" dirty="0" smtClean="0">
                <a:solidFill>
                  <a:srgbClr val="F92211"/>
                </a:solidFill>
              </a:rPr>
              <a:t>:   </a:t>
            </a:r>
            <a:r>
              <a:rPr lang="ru-RU" sz="1800" b="1" i="1" dirty="0" smtClean="0">
                <a:solidFill>
                  <a:schemeClr val="folHlink"/>
                </a:solidFill>
              </a:rPr>
              <a:t> </a:t>
            </a:r>
            <a:r>
              <a:rPr lang="ru-RU" sz="1800" b="1" dirty="0"/>
              <a:t>Провоцирующими </a:t>
            </a:r>
            <a:r>
              <a:rPr lang="ru-RU" sz="1800" b="1" dirty="0" smtClean="0"/>
              <a:t>факторами:</a:t>
            </a:r>
          </a:p>
          <a:p>
            <a:pPr algn="just"/>
            <a:r>
              <a:rPr lang="ru-RU" sz="1800" dirty="0" smtClean="0"/>
              <a:t>дисфункция кишечника (колики в первые 15 дней?)</a:t>
            </a:r>
          </a:p>
          <a:p>
            <a:pPr algn="just"/>
            <a:r>
              <a:rPr lang="ru-RU" sz="1800" b="1" dirty="0" smtClean="0"/>
              <a:t> </a:t>
            </a:r>
            <a:r>
              <a:rPr lang="ru-RU" sz="1800" dirty="0" smtClean="0"/>
              <a:t> </a:t>
            </a:r>
            <a:r>
              <a:rPr lang="ru-RU" sz="1800" dirty="0"/>
              <a:t>диарея с </a:t>
            </a:r>
            <a:r>
              <a:rPr lang="ru-RU" sz="1800" dirty="0" err="1"/>
              <a:t>мальабсорбцией</a:t>
            </a:r>
            <a:r>
              <a:rPr lang="ru-RU" sz="1800" dirty="0"/>
              <a:t> жиров, продолжающаяся более 1 недели, </a:t>
            </a:r>
            <a:endParaRPr lang="ru-RU" sz="1800" dirty="0" smtClean="0"/>
          </a:p>
          <a:p>
            <a:pPr algn="just"/>
            <a:r>
              <a:rPr lang="ru-RU" sz="1800" dirty="0" smtClean="0"/>
              <a:t>атрезия </a:t>
            </a:r>
            <a:r>
              <a:rPr lang="ru-RU" sz="1800" dirty="0"/>
              <a:t>желчевыводящих путей, </a:t>
            </a:r>
            <a:endParaRPr lang="ru-RU" sz="1800" dirty="0" smtClean="0"/>
          </a:p>
          <a:p>
            <a:pPr algn="just"/>
            <a:r>
              <a:rPr lang="ru-RU" sz="1800" dirty="0" smtClean="0"/>
              <a:t>гепатит </a:t>
            </a:r>
            <a:r>
              <a:rPr lang="ru-RU" sz="1800" dirty="0"/>
              <a:t>и другие виды </a:t>
            </a:r>
            <a:r>
              <a:rPr lang="ru-RU" sz="1800" dirty="0" err="1"/>
              <a:t>холестатических</a:t>
            </a:r>
            <a:r>
              <a:rPr lang="ru-RU" sz="1800" dirty="0"/>
              <a:t> </a:t>
            </a:r>
            <a:r>
              <a:rPr lang="ru-RU" sz="1800" dirty="0" err="1" smtClean="0"/>
              <a:t>желтух</a:t>
            </a:r>
            <a:r>
              <a:rPr lang="ru-RU" sz="1800" dirty="0" smtClean="0"/>
              <a:t> </a:t>
            </a:r>
          </a:p>
          <a:p>
            <a:pPr algn="just"/>
            <a:r>
              <a:rPr lang="ru-RU" sz="1800" dirty="0" err="1" smtClean="0"/>
              <a:t>кистофиброз</a:t>
            </a:r>
            <a:r>
              <a:rPr lang="ru-RU" sz="1800" dirty="0" smtClean="0"/>
              <a:t> </a:t>
            </a:r>
            <a:r>
              <a:rPr lang="ru-RU" sz="1800" dirty="0"/>
              <a:t>поджелудочной </a:t>
            </a:r>
            <a:r>
              <a:rPr lang="ru-RU" sz="1800" dirty="0" smtClean="0"/>
              <a:t>железы</a:t>
            </a:r>
          </a:p>
          <a:p>
            <a:pPr algn="just"/>
            <a:r>
              <a:rPr lang="ru-RU" sz="1800" dirty="0" err="1" smtClean="0"/>
              <a:t>целиакия</a:t>
            </a:r>
            <a:endParaRPr lang="ru-RU" sz="1800" dirty="0" smtClean="0"/>
          </a:p>
          <a:p>
            <a:pPr algn="just">
              <a:buNone/>
            </a:pPr>
            <a:r>
              <a:rPr lang="ru-RU" sz="1800" dirty="0" smtClean="0"/>
              <a:t> </a:t>
            </a:r>
          </a:p>
          <a:p>
            <a:pPr algn="just"/>
            <a:r>
              <a:rPr lang="ru-RU" sz="1800" b="1" dirty="0" smtClean="0">
                <a:solidFill>
                  <a:srgbClr val="FF0000"/>
                </a:solidFill>
              </a:rPr>
              <a:t>2.</a:t>
            </a:r>
            <a:r>
              <a:rPr lang="ru-RU" sz="1800" dirty="0" smtClean="0"/>
              <a:t>   массивная </a:t>
            </a:r>
            <a:r>
              <a:rPr lang="ru-RU" sz="1800" b="1" dirty="0" err="1"/>
              <a:t>антибиотикотерапия</a:t>
            </a:r>
            <a:r>
              <a:rPr lang="ru-RU" sz="1800" b="1" dirty="0"/>
              <a:t> </a:t>
            </a:r>
            <a:r>
              <a:rPr lang="ru-RU" sz="1800" dirty="0"/>
              <a:t>с использованием препаратов широкого спектра </a:t>
            </a:r>
            <a:r>
              <a:rPr lang="ru-RU" sz="1800" dirty="0" smtClean="0"/>
              <a:t>действия </a:t>
            </a:r>
          </a:p>
          <a:p>
            <a:pPr algn="just">
              <a:buNone/>
            </a:pPr>
            <a:r>
              <a:rPr lang="ru-RU" sz="1800" dirty="0" smtClean="0"/>
              <a:t> </a:t>
            </a:r>
            <a:endParaRPr lang="ru-RU" sz="1800" dirty="0">
              <a:latin typeface="FMDBO B+ Pragmatica C" charset="-52"/>
              <a:cs typeface="Times New Roman" pitchFamily="18" charset="0"/>
            </a:endParaRPr>
          </a:p>
          <a:p>
            <a:r>
              <a:rPr lang="ru-RU" sz="1800" dirty="0" smtClean="0"/>
              <a:t> </a:t>
            </a:r>
            <a:r>
              <a:rPr lang="ru-RU" sz="1800" dirty="0" err="1"/>
              <a:t>Полипрагмазия</a:t>
            </a:r>
            <a:r>
              <a:rPr lang="ru-RU" sz="1800" dirty="0"/>
              <a:t>, особенно с использованием одновременно </a:t>
            </a:r>
            <a:r>
              <a:rPr lang="ru-RU" sz="1800" b="1" dirty="0"/>
              <a:t>трех и более </a:t>
            </a:r>
            <a:endParaRPr lang="ru-RU" sz="1800" b="1" dirty="0" smtClean="0"/>
          </a:p>
          <a:p>
            <a:pPr>
              <a:buNone/>
            </a:pPr>
            <a:r>
              <a:rPr lang="ru-RU" sz="1800" b="1" dirty="0" smtClean="0">
                <a:solidFill>
                  <a:srgbClr val="FF0000"/>
                </a:solidFill>
              </a:rPr>
              <a:t>3.</a:t>
            </a:r>
            <a:r>
              <a:rPr lang="ru-RU" sz="1800" b="1" dirty="0" smtClean="0"/>
              <a:t> </a:t>
            </a:r>
            <a:r>
              <a:rPr lang="ru-RU" sz="1800" b="1" dirty="0" err="1" smtClean="0"/>
              <a:t>тромбоцитарных</a:t>
            </a:r>
            <a:r>
              <a:rPr lang="ru-RU" sz="1800" b="1" dirty="0" smtClean="0"/>
              <a:t> </a:t>
            </a:r>
            <a:r>
              <a:rPr lang="ru-RU" sz="1800" b="1" dirty="0"/>
              <a:t>ингибиторов</a:t>
            </a:r>
            <a:r>
              <a:rPr lang="ru-RU" sz="1800" dirty="0"/>
              <a:t>, увеличивает риск выявления геморрагий при дефиците витамина К.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848600" cy="1447800"/>
          </a:xfrm>
        </p:spPr>
        <p:txBody>
          <a:bodyPr>
            <a:normAutofit/>
          </a:bodyPr>
          <a:lstStyle/>
          <a:p>
            <a:pPr>
              <a:lnSpc>
                <a:spcPct val="60000"/>
              </a:lnSpc>
            </a:pPr>
            <a:r>
              <a:rPr lang="ru-RU" sz="3600" dirty="0" err="1" smtClean="0"/>
              <a:t>Тромбоцитарные</a:t>
            </a:r>
            <a:r>
              <a:rPr lang="ru-RU" sz="3600" dirty="0" smtClean="0"/>
              <a:t> ингибиторы </a:t>
            </a:r>
            <a:r>
              <a:rPr lang="ru-RU" sz="3600" dirty="0"/>
              <a:t/>
            </a:r>
            <a:br>
              <a:rPr lang="ru-RU" sz="3600" dirty="0"/>
            </a:br>
            <a:endParaRPr lang="ru-RU" sz="3600" dirty="0"/>
          </a:p>
        </p:txBody>
      </p:sp>
      <p:sp>
        <p:nvSpPr>
          <p:cNvPr id="67587" name="Rectangle 3"/>
          <p:cNvSpPr>
            <a:spLocks noChangeArrowheads="1"/>
          </p:cNvSpPr>
          <p:nvPr/>
        </p:nvSpPr>
        <p:spPr bwMode="auto">
          <a:xfrm>
            <a:off x="381000" y="1295400"/>
            <a:ext cx="8534400" cy="573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indent="-228600">
              <a:lnSpc>
                <a:spcPct val="120000"/>
              </a:lnSpc>
              <a:buFont typeface="Arial" pitchFamily="34" charset="0"/>
              <a:buChar char="•"/>
              <a:tabLst>
                <a:tab pos="228600" algn="l"/>
              </a:tabLst>
            </a:pPr>
            <a:r>
              <a:rPr lang="ru-RU" sz="2000" b="1" dirty="0" smtClean="0">
                <a:solidFill>
                  <a:srgbClr val="3F14F6"/>
                </a:solidFill>
              </a:rPr>
              <a:t> </a:t>
            </a:r>
            <a:r>
              <a:rPr lang="ru-RU" sz="1900" dirty="0" smtClean="0"/>
              <a:t> </a:t>
            </a:r>
            <a:r>
              <a:rPr lang="ru-RU" sz="1900" dirty="0"/>
              <a:t>гидрокортизон, </a:t>
            </a:r>
            <a:r>
              <a:rPr lang="ru-RU" sz="1900" dirty="0" err="1" smtClean="0"/>
              <a:t>преднизолон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indent="-228600" eaLnBrk="0" hangingPunct="0">
              <a:lnSpc>
                <a:spcPct val="120000"/>
              </a:lnSpc>
              <a:tabLst>
                <a:tab pos="228600" algn="l"/>
              </a:tabLst>
            </a:pPr>
            <a:r>
              <a:rPr lang="ru-RU" sz="1900" dirty="0">
                <a:latin typeface="Symbol" pitchFamily="18" charset="2"/>
                <a:cs typeface="Times New Roman" pitchFamily="18" charset="0"/>
              </a:rPr>
              <a:t>·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     </a:t>
            </a:r>
            <a:r>
              <a:rPr lang="ru-RU" sz="1900" dirty="0" smtClean="0"/>
              <a:t> </a:t>
            </a:r>
            <a:r>
              <a:rPr lang="ru-RU" sz="1900" dirty="0"/>
              <a:t>ацетилсалициловая кислота (аспирин) и другие нестероидные противовоспалительные средства (амидопирин, </a:t>
            </a:r>
            <a:r>
              <a:rPr lang="ru-RU" sz="1900" dirty="0" err="1"/>
              <a:t>напроксен</a:t>
            </a:r>
            <a:r>
              <a:rPr lang="ru-RU" sz="1900" dirty="0"/>
              <a:t>, </a:t>
            </a:r>
            <a:r>
              <a:rPr lang="ru-RU" sz="1900" dirty="0" err="1"/>
              <a:t>индометацин</a:t>
            </a:r>
            <a:r>
              <a:rPr lang="ru-RU" sz="1900" dirty="0"/>
              <a:t> и др.; минимальный эффект – </a:t>
            </a:r>
            <a:r>
              <a:rPr lang="ru-RU" sz="1900" dirty="0" err="1"/>
              <a:t>ацетомифен</a:t>
            </a:r>
            <a:r>
              <a:rPr lang="ru-RU" sz="1900" dirty="0"/>
              <a:t> - </a:t>
            </a:r>
            <a:r>
              <a:rPr lang="ru-RU" sz="1900" dirty="0" err="1"/>
              <a:t>парацетомол</a:t>
            </a:r>
            <a:r>
              <a:rPr lang="ru-RU" sz="1900" dirty="0"/>
              <a:t>);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indent="-228600" eaLnBrk="0" hangingPunct="0">
              <a:lnSpc>
                <a:spcPct val="120000"/>
              </a:lnSpc>
              <a:tabLst>
                <a:tab pos="228600" algn="l"/>
              </a:tabLst>
            </a:pP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     </a:t>
            </a:r>
            <a:endParaRPr lang="ru-RU" dirty="0">
              <a:latin typeface="Times New Roman" pitchFamily="18" charset="0"/>
            </a:endParaRPr>
          </a:p>
          <a:p>
            <a:pPr indent="-228600" eaLnBrk="0" hangingPunct="0">
              <a:lnSpc>
                <a:spcPct val="120000"/>
              </a:lnSpc>
              <a:tabLst>
                <a:tab pos="228600" algn="l"/>
              </a:tabLst>
            </a:pPr>
            <a:r>
              <a:rPr lang="ru-RU" sz="1900" dirty="0" smtClean="0">
                <a:latin typeface="Symbol" pitchFamily="18" charset="2"/>
                <a:cs typeface="Times New Roman" pitchFamily="18" charset="0"/>
              </a:rPr>
              <a:t>·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       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i="1" dirty="0"/>
              <a:t>ингибиторы </a:t>
            </a:r>
            <a:r>
              <a:rPr lang="ru-RU" sz="1900" i="1" dirty="0" err="1"/>
              <a:t>фосфодиэстеразы</a:t>
            </a:r>
            <a:r>
              <a:rPr lang="ru-RU" sz="1900" dirty="0"/>
              <a:t> - </a:t>
            </a:r>
            <a:r>
              <a:rPr lang="ru-RU" sz="1900" dirty="0" err="1"/>
              <a:t>дипиридамол</a:t>
            </a:r>
            <a:r>
              <a:rPr lang="ru-RU" sz="1900" dirty="0"/>
              <a:t> (</a:t>
            </a:r>
            <a:r>
              <a:rPr lang="ru-RU" sz="1900" dirty="0" err="1"/>
              <a:t>курантил</a:t>
            </a:r>
            <a:r>
              <a:rPr lang="ru-RU" sz="1900" dirty="0"/>
              <a:t>), </a:t>
            </a:r>
            <a:r>
              <a:rPr lang="ru-RU" sz="1900" dirty="0" err="1"/>
              <a:t>теофиллин</a:t>
            </a:r>
            <a:r>
              <a:rPr lang="ru-RU" sz="1900" dirty="0"/>
              <a:t>, </a:t>
            </a:r>
            <a:r>
              <a:rPr lang="ru-RU" sz="1900" dirty="0" err="1"/>
              <a:t>эуфиллин</a:t>
            </a:r>
            <a:r>
              <a:rPr lang="ru-RU" sz="1900" dirty="0"/>
              <a:t>, </a:t>
            </a:r>
            <a:r>
              <a:rPr lang="ru-RU" sz="1900" dirty="0" err="1"/>
              <a:t>трентал</a:t>
            </a:r>
            <a:r>
              <a:rPr lang="ru-RU" sz="1900" dirty="0"/>
              <a:t>, папаверин;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indent="-228600" eaLnBrk="0" hangingPunct="0">
              <a:lnSpc>
                <a:spcPct val="120000"/>
              </a:lnSpc>
              <a:tabLst>
                <a:tab pos="228600" algn="l"/>
              </a:tabLst>
            </a:pPr>
            <a:r>
              <a:rPr lang="ru-RU" sz="1900" dirty="0">
                <a:latin typeface="Symbol" pitchFamily="18" charset="2"/>
                <a:cs typeface="Times New Roman" pitchFamily="18" charset="0"/>
              </a:rPr>
              <a:t>·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       </a:t>
            </a:r>
            <a:r>
              <a:rPr lang="ru-RU" dirty="0" smtClean="0"/>
              <a:t> </a:t>
            </a:r>
            <a:r>
              <a:rPr lang="ru-RU" dirty="0" err="1" smtClean="0"/>
              <a:t>фенобарбитал</a:t>
            </a:r>
            <a:r>
              <a:rPr lang="ru-RU" dirty="0" smtClean="0"/>
              <a:t>, </a:t>
            </a:r>
          </a:p>
          <a:p>
            <a:pPr indent="-228600" eaLnBrk="0" hangingPunct="0">
              <a:lnSpc>
                <a:spcPct val="120000"/>
              </a:lnSpc>
              <a:buFont typeface="Arial" pitchFamily="34" charset="0"/>
              <a:buChar char="•"/>
              <a:tabLst>
                <a:tab pos="228600" algn="l"/>
              </a:tabLst>
            </a:pPr>
            <a:r>
              <a:rPr lang="ru-RU" dirty="0" smtClean="0"/>
              <a:t>витамин С в больших дозах, </a:t>
            </a:r>
          </a:p>
          <a:p>
            <a:pPr indent="-228600" eaLnBrk="0" hangingPunct="0">
              <a:lnSpc>
                <a:spcPct val="120000"/>
              </a:lnSpc>
              <a:buFont typeface="Arial" pitchFamily="34" charset="0"/>
              <a:buChar char="•"/>
              <a:tabLst>
                <a:tab pos="228600" algn="l"/>
              </a:tabLst>
            </a:pPr>
            <a:r>
              <a:rPr lang="ru-RU" dirty="0" smtClean="0"/>
              <a:t>антиоксиданты </a:t>
            </a:r>
          </a:p>
          <a:p>
            <a:pPr indent="-228600" eaLnBrk="0" hangingPunct="0">
              <a:lnSpc>
                <a:spcPct val="120000"/>
              </a:lnSpc>
              <a:buFont typeface="Arial" pitchFamily="34" charset="0"/>
              <a:buChar char="•"/>
              <a:tabLst>
                <a:tab pos="228600" algn="l"/>
              </a:tabLst>
            </a:pPr>
            <a:r>
              <a:rPr lang="ru-RU" dirty="0" smtClean="0"/>
              <a:t> антагонисты кальция (</a:t>
            </a:r>
            <a:r>
              <a:rPr lang="ru-RU" dirty="0" err="1" smtClean="0"/>
              <a:t>верапамил</a:t>
            </a:r>
            <a:r>
              <a:rPr lang="ru-RU" dirty="0" smtClean="0"/>
              <a:t>, </a:t>
            </a:r>
            <a:r>
              <a:rPr lang="ru-RU" dirty="0" err="1" smtClean="0"/>
              <a:t>коринфар</a:t>
            </a:r>
            <a:r>
              <a:rPr lang="ru-RU" dirty="0" smtClean="0"/>
              <a:t> и др.), </a:t>
            </a:r>
          </a:p>
          <a:p>
            <a:pPr indent="-228600" eaLnBrk="0" hangingPunct="0">
              <a:lnSpc>
                <a:spcPct val="120000"/>
              </a:lnSpc>
              <a:buFont typeface="Arial" pitchFamily="34" charset="0"/>
              <a:buChar char="•"/>
              <a:tabLst>
                <a:tab pos="228600" algn="l"/>
              </a:tabLst>
            </a:pPr>
            <a:r>
              <a:rPr lang="ru-RU" dirty="0" smtClean="0"/>
              <a:t> средства для наркоза (эфир, закись азота, циклопропан),</a:t>
            </a:r>
          </a:p>
          <a:p>
            <a:pPr indent="-228600" eaLnBrk="0" hangingPunct="0">
              <a:lnSpc>
                <a:spcPct val="120000"/>
              </a:lnSpc>
              <a:buFont typeface="Arial" pitchFamily="34" charset="0"/>
              <a:buChar char="•"/>
              <a:tabLst>
                <a:tab pos="228600" algn="l"/>
              </a:tabLst>
            </a:pPr>
            <a:r>
              <a:rPr lang="ru-RU" dirty="0" smtClean="0"/>
              <a:t> </a:t>
            </a:r>
            <a:r>
              <a:rPr lang="ru-RU" dirty="0" err="1" smtClean="0"/>
              <a:t>фуросемид</a:t>
            </a:r>
            <a:r>
              <a:rPr lang="ru-RU" dirty="0" smtClean="0"/>
              <a:t>,</a:t>
            </a:r>
          </a:p>
          <a:p>
            <a:pPr indent="-228600" eaLnBrk="0" hangingPunct="0">
              <a:lnSpc>
                <a:spcPct val="120000"/>
              </a:lnSpc>
              <a:buFont typeface="Arial" pitchFamily="34" charset="0"/>
              <a:buChar char="•"/>
              <a:tabLst>
                <a:tab pos="228600" algn="l"/>
              </a:tabLst>
            </a:pPr>
            <a:r>
              <a:rPr lang="ru-RU" dirty="0" smtClean="0"/>
              <a:t> сульфаниламидные препараты, </a:t>
            </a:r>
          </a:p>
          <a:p>
            <a:pPr indent="-228600" eaLnBrk="0" hangingPunct="0">
              <a:lnSpc>
                <a:spcPct val="120000"/>
              </a:lnSpc>
              <a:buFont typeface="Arial" pitchFamily="34" charset="0"/>
              <a:buChar char="•"/>
              <a:tabLst>
                <a:tab pos="228600" algn="l"/>
              </a:tabLst>
            </a:pPr>
            <a:r>
              <a:rPr lang="ru-RU" dirty="0" smtClean="0"/>
              <a:t> витамины В</a:t>
            </a:r>
            <a:r>
              <a:rPr lang="ru-RU" baseline="-30000" dirty="0" smtClean="0"/>
              <a:t>1</a:t>
            </a:r>
            <a:r>
              <a:rPr lang="ru-RU" dirty="0" smtClean="0"/>
              <a:t>, В</a:t>
            </a:r>
            <a:r>
              <a:rPr lang="ru-RU" baseline="-30000" dirty="0" smtClean="0"/>
              <a:t>6</a:t>
            </a:r>
            <a:r>
              <a:rPr lang="ru-RU" dirty="0" smtClean="0"/>
              <a:t>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indent="-228600" eaLnBrk="0" hangingPunct="0">
              <a:tabLst>
                <a:tab pos="228600" algn="l"/>
              </a:tabLst>
            </a:pPr>
            <a:endParaRPr lang="ru-RU" sz="4000" dirty="0">
              <a:solidFill>
                <a:srgbClr val="FFFF99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>
          <a:xfrm>
            <a:off x="755650" y="188913"/>
            <a:ext cx="7772400" cy="549275"/>
          </a:xfrm>
        </p:spPr>
        <p:txBody>
          <a:bodyPr>
            <a:normAutofit fontScale="90000"/>
          </a:bodyPr>
          <a:lstStyle/>
          <a:p>
            <a:r>
              <a:rPr lang="ru-RU" sz="2400" b="1" i="1">
                <a:solidFill>
                  <a:srgbClr val="F92211"/>
                </a:solidFill>
              </a:rPr>
              <a:t>Поздняя ГрБН.</a:t>
            </a:r>
            <a:r>
              <a:rPr lang="en-US" sz="2400" b="1" i="1">
                <a:solidFill>
                  <a:srgbClr val="FFCC00"/>
                </a:solidFill>
              </a:rPr>
              <a:t/>
            </a:r>
            <a:br>
              <a:rPr lang="en-US" sz="2400" b="1" i="1">
                <a:solidFill>
                  <a:srgbClr val="FFCC00"/>
                </a:solidFill>
              </a:rPr>
            </a:br>
            <a:r>
              <a:rPr lang="ru-RU" sz="2000" b="1" i="1">
                <a:solidFill>
                  <a:srgbClr val="99CCFF"/>
                </a:solidFill>
              </a:rPr>
              <a:t>(Педиатрия, 2013, № 2, с. 38-42)</a:t>
            </a:r>
          </a:p>
        </p:txBody>
      </p:sp>
      <p:sp>
        <p:nvSpPr>
          <p:cNvPr id="52227" name="Rectangle 3"/>
          <p:cNvSpPr>
            <a:spLocks noChangeArrowheads="1"/>
          </p:cNvSpPr>
          <p:nvPr/>
        </p:nvSpPr>
        <p:spPr bwMode="auto">
          <a:xfrm>
            <a:off x="0" y="966551"/>
            <a:ext cx="8999538" cy="56630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ru-RU" sz="1600" i="1" dirty="0">
                <a:solidFill>
                  <a:srgbClr val="FFFFCC"/>
                </a:solidFill>
              </a:rPr>
              <a:t>      </a:t>
            </a:r>
            <a:r>
              <a:rPr lang="ru-RU" sz="1600" i="1" dirty="0" smtClean="0">
                <a:solidFill>
                  <a:srgbClr val="FFFFCC"/>
                </a:solidFill>
              </a:rPr>
              <a:t>С ВЧКСС </a:t>
            </a:r>
            <a:r>
              <a:rPr lang="ru-RU" dirty="0" smtClean="0"/>
              <a:t>34 пациента  </a:t>
            </a:r>
            <a:r>
              <a:rPr lang="ru-RU" dirty="0"/>
              <a:t>в возрасте от 3 до 8 </a:t>
            </a:r>
            <a:r>
              <a:rPr lang="ru-RU" dirty="0" smtClean="0"/>
              <a:t>недель  </a:t>
            </a:r>
            <a:r>
              <a:rPr lang="ru-RU" dirty="0"/>
              <a:t>на нейрохирургическом отделении </a:t>
            </a:r>
            <a:r>
              <a:rPr lang="ru-RU" dirty="0" smtClean="0"/>
              <a:t> (по ВЧК) в </a:t>
            </a:r>
            <a:r>
              <a:rPr lang="ru-RU" dirty="0"/>
              <a:t>5 </a:t>
            </a:r>
            <a:r>
              <a:rPr lang="ru-RU" dirty="0" smtClean="0"/>
              <a:t>ДГБ </a:t>
            </a:r>
            <a:r>
              <a:rPr lang="ru-RU" dirty="0"/>
              <a:t>с 2005 по 2011 год </a:t>
            </a:r>
          </a:p>
          <a:p>
            <a:r>
              <a:rPr lang="ru-RU" dirty="0" smtClean="0"/>
              <a:t>Родились </a:t>
            </a:r>
            <a:r>
              <a:rPr lang="ru-RU" dirty="0"/>
              <a:t>в срок, при рождении имели физиологические константы </a:t>
            </a:r>
            <a:r>
              <a:rPr lang="ru-RU" dirty="0" smtClean="0"/>
              <a:t>развития</a:t>
            </a:r>
          </a:p>
          <a:p>
            <a:endParaRPr lang="ru-RU" dirty="0" smtClean="0"/>
          </a:p>
          <a:p>
            <a:r>
              <a:rPr lang="ru-RU" dirty="0" smtClean="0"/>
              <a:t> Все дети были </a:t>
            </a:r>
            <a:r>
              <a:rPr lang="ru-RU" b="1" dirty="0" smtClean="0"/>
              <a:t>на свободном </a:t>
            </a:r>
            <a:r>
              <a:rPr lang="ru-RU" b="1" dirty="0" smtClean="0">
                <a:solidFill>
                  <a:srgbClr val="FF0000"/>
                </a:solidFill>
              </a:rPr>
              <a:t>грудном вскармливании.</a:t>
            </a:r>
          </a:p>
          <a:p>
            <a:r>
              <a:rPr lang="ru-RU" b="1" dirty="0" smtClean="0">
                <a:solidFill>
                  <a:srgbClr val="FF0000"/>
                </a:solidFill>
              </a:rPr>
              <a:t> </a:t>
            </a:r>
          </a:p>
          <a:p>
            <a:r>
              <a:rPr lang="ru-RU" dirty="0" smtClean="0"/>
              <a:t> </a:t>
            </a:r>
            <a:r>
              <a:rPr lang="ru-RU" b="1" dirty="0" smtClean="0"/>
              <a:t>Профилактическое </a:t>
            </a:r>
            <a:r>
              <a:rPr lang="ru-RU" b="1" dirty="0"/>
              <a:t>введение </a:t>
            </a:r>
            <a:r>
              <a:rPr lang="ru-RU" b="1" dirty="0">
                <a:solidFill>
                  <a:srgbClr val="FF0000"/>
                </a:solidFill>
              </a:rPr>
              <a:t>витамина К не проводилось</a:t>
            </a:r>
            <a:r>
              <a:rPr lang="ru-RU" b="1" dirty="0"/>
              <a:t>, симптомов ранней </a:t>
            </a:r>
            <a:r>
              <a:rPr lang="ru-RU" b="1" dirty="0" err="1"/>
              <a:t>ГрБН</a:t>
            </a:r>
            <a:r>
              <a:rPr lang="ru-RU" b="1" dirty="0"/>
              <a:t> не было ни у одного ребёнка</a:t>
            </a:r>
            <a:r>
              <a:rPr lang="ru-RU" b="1" dirty="0" smtClean="0"/>
              <a:t>.</a:t>
            </a:r>
          </a:p>
          <a:p>
            <a:r>
              <a:rPr lang="ru-RU" b="1" i="1" dirty="0" smtClean="0"/>
              <a:t> </a:t>
            </a:r>
            <a:endParaRPr lang="ru-RU" b="1" i="1" dirty="0"/>
          </a:p>
          <a:p>
            <a:r>
              <a:rPr lang="ru-RU" b="1" i="1" dirty="0"/>
              <a:t>      </a:t>
            </a:r>
            <a:r>
              <a:rPr lang="ru-RU" b="1" i="1" dirty="0" smtClean="0"/>
              <a:t>Первоначальные диагнозы:</a:t>
            </a:r>
            <a:r>
              <a:rPr lang="ru-RU" b="1" dirty="0" smtClean="0"/>
              <a:t> </a:t>
            </a:r>
          </a:p>
          <a:p>
            <a:r>
              <a:rPr lang="ru-RU" dirty="0" smtClean="0"/>
              <a:t>менингит</a:t>
            </a:r>
            <a:r>
              <a:rPr lang="ru-RU" dirty="0"/>
              <a:t>, </a:t>
            </a:r>
            <a:r>
              <a:rPr lang="ru-RU" dirty="0" err="1"/>
              <a:t>менингоэнцефалит</a:t>
            </a:r>
            <a:r>
              <a:rPr lang="ru-RU" dirty="0"/>
              <a:t> – 10 детей </a:t>
            </a:r>
            <a:endParaRPr lang="ru-RU" dirty="0" smtClean="0"/>
          </a:p>
          <a:p>
            <a:r>
              <a:rPr lang="ru-RU" dirty="0" smtClean="0"/>
              <a:t>  острый живот, инвагинация – 2 ребенка</a:t>
            </a:r>
          </a:p>
          <a:p>
            <a:r>
              <a:rPr lang="ru-RU" dirty="0" smtClean="0"/>
              <a:t> </a:t>
            </a:r>
            <a:r>
              <a:rPr lang="ru-RU" dirty="0"/>
              <a:t>8  детей – </a:t>
            </a:r>
            <a:r>
              <a:rPr lang="ru-RU" dirty="0" smtClean="0"/>
              <a:t> </a:t>
            </a:r>
            <a:r>
              <a:rPr lang="ru-RU" dirty="0"/>
              <a:t>острая кишечная инфекция  или ОРВИ ,   </a:t>
            </a:r>
            <a:r>
              <a:rPr lang="ru-RU" dirty="0" smtClean="0"/>
              <a:t>токсикоз </a:t>
            </a:r>
          </a:p>
          <a:p>
            <a:r>
              <a:rPr lang="ru-RU" dirty="0" smtClean="0"/>
              <a:t>5 детей - подозрение </a:t>
            </a:r>
            <a:r>
              <a:rPr lang="ru-RU" dirty="0"/>
              <a:t>на травму  </a:t>
            </a:r>
            <a:r>
              <a:rPr lang="ru-RU" dirty="0" smtClean="0"/>
              <a:t>головы</a:t>
            </a:r>
          </a:p>
          <a:p>
            <a:r>
              <a:rPr lang="ru-RU" dirty="0" smtClean="0"/>
              <a:t> </a:t>
            </a:r>
            <a:r>
              <a:rPr lang="ru-RU" dirty="0"/>
              <a:t>1 ребенок  с диагнозом «избитый ребенок</a:t>
            </a:r>
            <a:r>
              <a:rPr lang="ru-RU" dirty="0" smtClean="0"/>
              <a:t>»</a:t>
            </a:r>
          </a:p>
          <a:p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> </a:t>
            </a:r>
            <a:r>
              <a:rPr lang="ru-RU" dirty="0"/>
              <a:t>Ни  у одного  ребенка, за исключением  8  пациентов, переведенных из других стационаров, первичный диагноз ВЧК не был заподозрен.</a:t>
            </a:r>
            <a:r>
              <a:rPr lang="ru-RU" dirty="0">
                <a:latin typeface="Times New Roman" pitchFamily="18" charset="0"/>
              </a:rPr>
              <a:t> </a:t>
            </a:r>
          </a:p>
          <a:p>
            <a:r>
              <a:rPr lang="ru-RU" sz="2000" i="1" dirty="0">
                <a:latin typeface="Times New Roman" pitchFamily="18" charset="0"/>
              </a:rPr>
              <a:t>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b="1" i="1">
                <a:solidFill>
                  <a:srgbClr val="F92211"/>
                </a:solidFill>
              </a:rPr>
              <a:t>Поздняя ГрБН</a:t>
            </a:r>
            <a:r>
              <a:rPr lang="ru-RU" sz="2800" b="1" i="1">
                <a:solidFill>
                  <a:srgbClr val="99CCFF"/>
                </a:solidFill>
              </a:rPr>
              <a:t/>
            </a:r>
            <a:br>
              <a:rPr lang="ru-RU" sz="2800" b="1" i="1">
                <a:solidFill>
                  <a:srgbClr val="99CCFF"/>
                </a:solidFill>
              </a:rPr>
            </a:br>
            <a:r>
              <a:rPr lang="ru-RU" sz="2800" b="1" i="1">
                <a:solidFill>
                  <a:srgbClr val="99CCFF"/>
                </a:solidFill>
              </a:rPr>
              <a:t> </a:t>
            </a:r>
            <a:r>
              <a:rPr lang="ru-RU" sz="2000" b="1" i="1">
                <a:solidFill>
                  <a:srgbClr val="99CCFF"/>
                </a:solidFill>
              </a:rPr>
              <a:t>(Педиатрия, 2013, № 2, с. 38-42)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295400"/>
            <a:ext cx="8893175" cy="5373688"/>
          </a:xfrm>
        </p:spPr>
        <p:txBody>
          <a:bodyPr/>
          <a:lstStyle/>
          <a:p>
            <a:pPr>
              <a:lnSpc>
                <a:spcPct val="80000"/>
              </a:lnSpc>
              <a:buNone/>
            </a:pPr>
            <a:r>
              <a:rPr lang="ru-RU" sz="2000" dirty="0" smtClean="0"/>
              <a:t> </a:t>
            </a:r>
            <a:r>
              <a:rPr lang="ru-RU" sz="2000" dirty="0"/>
              <a:t>У </a:t>
            </a:r>
            <a:r>
              <a:rPr lang="ru-RU" sz="2000" dirty="0" smtClean="0"/>
              <a:t>8 детей</a:t>
            </a:r>
          </a:p>
          <a:p>
            <a:pPr>
              <a:lnSpc>
                <a:spcPct val="80000"/>
              </a:lnSpc>
              <a:buNone/>
            </a:pPr>
            <a:r>
              <a:rPr lang="ru-RU" sz="2000" dirty="0" smtClean="0"/>
              <a:t> </a:t>
            </a:r>
            <a:r>
              <a:rPr lang="ru-RU" sz="2400" b="1" dirty="0"/>
              <a:t>за неделю до развития внутричерепного </a:t>
            </a:r>
            <a:r>
              <a:rPr lang="ru-RU" sz="2400" b="1" dirty="0" smtClean="0"/>
              <a:t>кровоизлияния</a:t>
            </a:r>
          </a:p>
          <a:p>
            <a:pPr>
              <a:lnSpc>
                <a:spcPct val="80000"/>
              </a:lnSpc>
              <a:buNone/>
            </a:pPr>
            <a:endParaRPr lang="ru-RU" sz="2000" dirty="0" smtClean="0"/>
          </a:p>
          <a:p>
            <a:pPr>
              <a:lnSpc>
                <a:spcPct val="80000"/>
              </a:lnSpc>
              <a:buNone/>
            </a:pPr>
            <a:r>
              <a:rPr lang="ru-RU" sz="2000" dirty="0" smtClean="0"/>
              <a:t> </a:t>
            </a:r>
            <a:r>
              <a:rPr lang="ru-RU" sz="2000" dirty="0"/>
              <a:t>признаки </a:t>
            </a:r>
            <a:r>
              <a:rPr lang="ru-RU" sz="2000" b="1" dirty="0"/>
              <a:t>геморрагического синдрома</a:t>
            </a:r>
            <a:r>
              <a:rPr lang="ru-RU" sz="2000" dirty="0"/>
              <a:t>: </a:t>
            </a:r>
            <a:endParaRPr lang="ru-RU" sz="2000" dirty="0" smtClean="0"/>
          </a:p>
          <a:p>
            <a:pPr algn="ctr">
              <a:lnSpc>
                <a:spcPct val="80000"/>
              </a:lnSpc>
              <a:buNone/>
            </a:pPr>
            <a:r>
              <a:rPr lang="ru-RU" sz="2000" dirty="0" smtClean="0"/>
              <a:t>кровянистая </a:t>
            </a:r>
            <a:r>
              <a:rPr lang="ru-RU" sz="2000" dirty="0"/>
              <a:t>примесь в стуле у 3 </a:t>
            </a:r>
            <a:r>
              <a:rPr lang="ru-RU" sz="2000" dirty="0" smtClean="0"/>
              <a:t>детей</a:t>
            </a:r>
          </a:p>
          <a:p>
            <a:pPr algn="ctr">
              <a:lnSpc>
                <a:spcPct val="80000"/>
              </a:lnSpc>
              <a:buNone/>
            </a:pPr>
            <a:r>
              <a:rPr lang="ru-RU" sz="2000" dirty="0" smtClean="0"/>
              <a:t>срыгивания с прожилками крови </a:t>
            </a:r>
          </a:p>
          <a:p>
            <a:pPr algn="ctr">
              <a:lnSpc>
                <a:spcPct val="80000"/>
              </a:lnSpc>
              <a:buNone/>
            </a:pPr>
            <a:r>
              <a:rPr lang="ru-RU" sz="2000" dirty="0" smtClean="0"/>
              <a:t>напряжённые </a:t>
            </a:r>
            <a:r>
              <a:rPr lang="ru-RU" sz="2000" dirty="0" err="1"/>
              <a:t>кефалогематомы</a:t>
            </a:r>
            <a:r>
              <a:rPr lang="ru-RU" sz="2000" dirty="0"/>
              <a:t> у 2 </a:t>
            </a:r>
            <a:r>
              <a:rPr lang="ru-RU" sz="2000" dirty="0" smtClean="0"/>
              <a:t>детей </a:t>
            </a:r>
          </a:p>
          <a:p>
            <a:pPr algn="ctr">
              <a:lnSpc>
                <a:spcPct val="80000"/>
              </a:lnSpc>
              <a:buNone/>
            </a:pPr>
            <a:r>
              <a:rPr lang="ru-RU" sz="2000" dirty="0" smtClean="0"/>
              <a:t>у </a:t>
            </a:r>
            <a:r>
              <a:rPr lang="ru-RU" sz="2000" dirty="0"/>
              <a:t>одного ребёнка кровоточивость пупочной </a:t>
            </a:r>
            <a:r>
              <a:rPr lang="ru-RU" sz="2000" dirty="0" smtClean="0"/>
              <a:t>ранки </a:t>
            </a:r>
          </a:p>
          <a:p>
            <a:pPr algn="ctr">
              <a:lnSpc>
                <a:spcPct val="80000"/>
              </a:lnSpc>
              <a:buNone/>
            </a:pPr>
            <a:r>
              <a:rPr lang="ru-RU" sz="2000" dirty="0" smtClean="0"/>
              <a:t>скудная </a:t>
            </a:r>
            <a:r>
              <a:rPr lang="ru-RU" sz="2000" dirty="0" err="1"/>
              <a:t>петехиальная</a:t>
            </a:r>
            <a:r>
              <a:rPr lang="ru-RU" sz="2000" dirty="0"/>
              <a:t> </a:t>
            </a:r>
            <a:r>
              <a:rPr lang="ru-RU" sz="2000" dirty="0" smtClean="0"/>
              <a:t>сыпь</a:t>
            </a:r>
          </a:p>
          <a:p>
            <a:pPr algn="ctr">
              <a:lnSpc>
                <a:spcPct val="80000"/>
              </a:lnSpc>
              <a:buNone/>
            </a:pPr>
            <a:r>
              <a:rPr lang="ru-RU" sz="2000" dirty="0" smtClean="0"/>
              <a:t> </a:t>
            </a:r>
            <a:r>
              <a:rPr lang="ru-RU" sz="2000" dirty="0" err="1" smtClean="0"/>
              <a:t>микрогематурия</a:t>
            </a:r>
            <a:endParaRPr lang="ru-RU" sz="2000" dirty="0" smtClean="0"/>
          </a:p>
          <a:p>
            <a:pPr>
              <a:lnSpc>
                <a:spcPct val="80000"/>
              </a:lnSpc>
              <a:buNone/>
            </a:pPr>
            <a:endParaRPr lang="ru-RU" sz="2000" dirty="0" smtClean="0"/>
          </a:p>
          <a:p>
            <a:pPr>
              <a:lnSpc>
                <a:spcPct val="80000"/>
              </a:lnSpc>
              <a:buNone/>
            </a:pPr>
            <a:r>
              <a:rPr lang="ru-RU" sz="2000" dirty="0" smtClean="0"/>
              <a:t> </a:t>
            </a:r>
            <a:r>
              <a:rPr lang="ru-RU" sz="2000" dirty="0"/>
              <a:t>Непосредственно ВЧК сопровождались появлением кровоточивости из мест инъекций.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988840"/>
          </a:xfrm>
        </p:spPr>
        <p:txBody>
          <a:bodyPr>
            <a:normAutofit/>
          </a:bodyPr>
          <a:lstStyle/>
          <a:p>
            <a:r>
              <a:rPr lang="ru-RU" dirty="0" smtClean="0"/>
              <a:t> </a:t>
            </a:r>
            <a:r>
              <a:rPr lang="ru-RU" sz="3200" dirty="0" smtClean="0"/>
              <a:t>При рождении </a:t>
            </a:r>
            <a:r>
              <a:rPr lang="ru-RU" sz="2200" dirty="0" smtClean="0"/>
              <a:t>отмечаются </a:t>
            </a:r>
            <a:r>
              <a:rPr lang="ru-RU" sz="2800" dirty="0" smtClean="0"/>
              <a:t>более низкие величины </a:t>
            </a:r>
            <a:r>
              <a:rPr lang="ru-RU" sz="2200" dirty="0" smtClean="0"/>
              <a:t>концентрации </a:t>
            </a:r>
            <a:r>
              <a:rPr lang="ru-RU" sz="2800" dirty="0" smtClean="0"/>
              <a:t>витамина К, </a:t>
            </a:r>
            <a:br>
              <a:rPr lang="ru-RU" sz="2800" dirty="0" smtClean="0"/>
            </a:br>
            <a:r>
              <a:rPr lang="ru-RU" sz="2800" dirty="0" err="1" smtClean="0"/>
              <a:t>витамин-К-зависимых</a:t>
            </a:r>
            <a:r>
              <a:rPr lang="ru-RU" sz="2800" dirty="0" smtClean="0"/>
              <a:t> факторов </a:t>
            </a:r>
            <a:endParaRPr lang="ru-RU" sz="2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2204864"/>
            <a:ext cx="8712968" cy="4392488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У детей, </a:t>
            </a:r>
            <a:r>
              <a:rPr lang="ru-RU" dirty="0" smtClean="0"/>
              <a:t>родившихся </a:t>
            </a:r>
            <a:r>
              <a:rPr lang="ru-RU" dirty="0" smtClean="0">
                <a:solidFill>
                  <a:srgbClr val="FF0000"/>
                </a:solidFill>
              </a:rPr>
              <a:t>4.</a:t>
            </a:r>
            <a:r>
              <a:rPr lang="ru-RU" dirty="0" smtClean="0"/>
              <a:t> </a:t>
            </a:r>
            <a:r>
              <a:rPr lang="ru-RU" b="1" dirty="0" smtClean="0"/>
              <a:t>преждевременно, </a:t>
            </a:r>
            <a:r>
              <a:rPr lang="ru-RU" dirty="0" smtClean="0"/>
              <a:t>особенно с очень малой массой при рождении, </a:t>
            </a:r>
          </a:p>
          <a:p>
            <a:r>
              <a:rPr lang="ru-RU" dirty="0" smtClean="0"/>
              <a:t> развивавшихся </a:t>
            </a:r>
            <a:r>
              <a:rPr lang="ru-RU" dirty="0" err="1" smtClean="0"/>
              <a:t>внутриутробно</a:t>
            </a:r>
            <a:r>
              <a:rPr lang="ru-RU" dirty="0" smtClean="0"/>
              <a:t> на фоне хронической </a:t>
            </a:r>
            <a:r>
              <a:rPr lang="ru-RU" dirty="0" smtClean="0">
                <a:solidFill>
                  <a:srgbClr val="FF0000"/>
                </a:solidFill>
              </a:rPr>
              <a:t>5.</a:t>
            </a:r>
            <a:r>
              <a:rPr lang="ru-RU" dirty="0" smtClean="0"/>
              <a:t> </a:t>
            </a:r>
            <a:r>
              <a:rPr lang="ru-RU" b="1" dirty="0" smtClean="0"/>
              <a:t>гипоксии</a:t>
            </a:r>
            <a:r>
              <a:rPr lang="ru-RU" b="1" dirty="0" smtClean="0"/>
              <a:t>, </a:t>
            </a:r>
          </a:p>
          <a:p>
            <a:r>
              <a:rPr lang="ru-RU" dirty="0" smtClean="0"/>
              <a:t>хронической </a:t>
            </a:r>
            <a:r>
              <a:rPr lang="ru-RU" dirty="0" smtClean="0">
                <a:solidFill>
                  <a:srgbClr val="FF0000"/>
                </a:solidFill>
              </a:rPr>
              <a:t>6.</a:t>
            </a:r>
            <a:r>
              <a:rPr lang="ru-RU" dirty="0" smtClean="0"/>
              <a:t> </a:t>
            </a:r>
            <a:r>
              <a:rPr lang="ru-RU" b="1" dirty="0" smtClean="0"/>
              <a:t>патологии </a:t>
            </a:r>
            <a:r>
              <a:rPr lang="ru-RU" b="1" dirty="0" smtClean="0"/>
              <a:t>ЖКТ у матери </a:t>
            </a:r>
            <a:r>
              <a:rPr lang="ru-RU" dirty="0" smtClean="0"/>
              <a:t>- </a:t>
            </a:r>
            <a:r>
              <a:rPr lang="ru-RU" dirty="0" err="1" smtClean="0"/>
              <a:t>дисбактериоз</a:t>
            </a:r>
            <a:r>
              <a:rPr lang="ru-RU" dirty="0" smtClean="0"/>
              <a:t> кишечника, хронические холецистит, </a:t>
            </a:r>
            <a:r>
              <a:rPr lang="ru-RU" dirty="0" err="1" smtClean="0"/>
              <a:t>гипоацидный</a:t>
            </a:r>
            <a:r>
              <a:rPr lang="ru-RU" dirty="0" smtClean="0"/>
              <a:t> гастрит, патология печени и др. </a:t>
            </a:r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160</TotalTime>
  <Words>765</Words>
  <Application>Microsoft Office PowerPoint</Application>
  <PresentationFormat>Экран (4:3)</PresentationFormat>
  <Paragraphs>123</Paragraphs>
  <Slides>11</Slides>
  <Notes>7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Кто может предупредить:   неонатолог, участковый врач…..?</vt:lpstr>
      <vt:lpstr>Поздняя ГрБН</vt:lpstr>
      <vt:lpstr>Выводы ------&gt;Home messages</vt:lpstr>
      <vt:lpstr>Факторы риска ГрБН</vt:lpstr>
      <vt:lpstr>Факторы риска  ГрБН</vt:lpstr>
      <vt:lpstr>Тромбоцитарные ингибиторы  </vt:lpstr>
      <vt:lpstr>Поздняя ГрБН. (Педиатрия, 2013, № 2, с. 38-42)</vt:lpstr>
      <vt:lpstr>Поздняя ГрБН  (Педиатрия, 2013, № 2, с. 38-42)</vt:lpstr>
      <vt:lpstr> При рождении отмечаются более низкие величины концентрации витамина К,  витамин-К-зависимых факторов </vt:lpstr>
      <vt:lpstr>Факторы риска ГрБН</vt:lpstr>
      <vt:lpstr>Выводы</vt:lpstr>
    </vt:vector>
  </TitlesOfParts>
  <Company>RePack by SPecialiST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Кто может предупредить: неонатолог, участковый врач…..?</dc:title>
  <dc:creator>mila_sofronova</dc:creator>
  <cp:lastModifiedBy>mila_sofronova</cp:lastModifiedBy>
  <cp:revision>30</cp:revision>
  <dcterms:created xsi:type="dcterms:W3CDTF">2017-03-08T17:28:25Z</dcterms:created>
  <dcterms:modified xsi:type="dcterms:W3CDTF">2017-03-14T06:31:00Z</dcterms:modified>
</cp:coreProperties>
</file>