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4" r:id="rId4"/>
    <p:sldId id="278" r:id="rId5"/>
    <p:sldId id="280" r:id="rId6"/>
    <p:sldId id="286" r:id="rId7"/>
    <p:sldId id="260" r:id="rId8"/>
    <p:sldId id="263" r:id="rId9"/>
    <p:sldId id="265" r:id="rId10"/>
    <p:sldId id="261" r:id="rId11"/>
    <p:sldId id="264" r:id="rId12"/>
    <p:sldId id="262" r:id="rId13"/>
    <p:sldId id="298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85" r:id="rId25"/>
    <p:sldId id="277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0995" autoAdjust="0"/>
  </p:normalViewPr>
  <p:slideViewPr>
    <p:cSldViewPr>
      <p:cViewPr varScale="1">
        <p:scale>
          <a:sx n="59" d="100"/>
          <a:sy n="59" d="100"/>
        </p:scale>
        <p:origin x="-16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2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00A8F-111E-4A96-865D-50BC94DCD48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7F39B-A121-4645-9AEA-4D8D4AE70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249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Глубокоуважаемые коллеги,</a:t>
            </a:r>
            <a:r>
              <a:rPr lang="ru-RU" baseline="0" dirty="0" smtClean="0"/>
              <a:t> позвольте представить вашему вниманию клинический случай поздней геморрагической болезни новорождённых. И рассказать вам про трехлетнюю девочку Лизу, с которой недавно познакомилась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7F39B-A121-4645-9AEA-4D8D4AE701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21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Девочка прошла долгий путь реабилитации длиной в 3 года и в настоящий момент умеет ходить, разговаривает предложениями из 3-4 слов. Немного расстраивает свою маму упрямством и агрессией по отношению к другим детям. Кусается. Ремиссия симптоматической фокальной эпилепсии 2 года на фоне приёма препаратов </a:t>
            </a:r>
            <a:r>
              <a:rPr lang="ru-RU" baseline="0" dirty="0" err="1" smtClean="0"/>
              <a:t>Депакин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Топомакс</a:t>
            </a:r>
            <a:r>
              <a:rPr lang="ru-RU" baseline="0" dirty="0" smtClean="0"/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7F39B-A121-4645-9AEA-4D8D4AE7014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54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Ребенок</a:t>
            </a:r>
            <a:r>
              <a:rPr lang="ru-RU" sz="1400" baseline="0" dirty="0" smtClean="0"/>
              <a:t> от первой желанной беременности, родился с прекрасными показателями, в удовлетворительном состоянии ребёнок выписан домой. Провоцирующие факторы каких-либо заболеваний не выявлены. 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7F39B-A121-4645-9AEA-4D8D4AE701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1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Заболевание началось</a:t>
            </a:r>
            <a:r>
              <a:rPr lang="ru-RU" baseline="0" dirty="0" smtClean="0"/>
              <a:t> остро, в возрасте 1 месяца – как банальное ОРВИ. А уже через 2 месяца ребенок имел вот такой диагноз и стал глубоким инвалидом. Что же произошло и почему так получилось.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7F39B-A121-4645-9AEA-4D8D4AE7014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877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данном</a:t>
            </a:r>
            <a:r>
              <a:rPr lang="ru-RU" baseline="0" dirty="0" smtClean="0"/>
              <a:t> слайде представлен больничный путь, который пришлось пройти девочке Лизе для установки точного диагноза и получения адекватного лечения.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7F39B-A121-4645-9AEA-4D8D4AE701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41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поводу подъёма</a:t>
            </a:r>
            <a:r>
              <a:rPr lang="ru-RU" baseline="0" dirty="0" smtClean="0"/>
              <a:t> температуры была вызвана скорая помощь, поставлен диагноз ОРВИ и даны рекомендации по амбулаторному лечению. Но состояние девочки не улучшалось и мать повторно вызвала СП, ребенок  с предположительным диагнозом «острый живот» был госпитализирован в 3ю районную люберецкую больницу.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7F39B-A121-4645-9AEA-4D8D4AE7014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062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7F39B-A121-4645-9AEA-4D8D4AE7014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52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Данная симптоматика послужила</a:t>
            </a:r>
            <a:r>
              <a:rPr lang="ru-RU" baseline="0" dirty="0" smtClean="0"/>
              <a:t>  причиной выполнения диагностической плевральной пункции, а затем дренирования левой плевральной полости. И причиной выставления двух разных, но похожих диагнозов в течении одного дня вместо диагноза ОРВИ. </a:t>
            </a:r>
          </a:p>
          <a:p>
            <a:r>
              <a:rPr lang="ru-RU" baseline="0" dirty="0" smtClean="0"/>
              <a:t>Обращает на себя внимание получение геморрагической жидкости без сгустков при </a:t>
            </a:r>
            <a:r>
              <a:rPr lang="ru-RU" baseline="0" dirty="0" err="1" smtClean="0"/>
              <a:t>торакоцентезе</a:t>
            </a:r>
            <a:r>
              <a:rPr lang="ru-RU" baseline="0" dirty="0" smtClean="0"/>
              <a:t>, однако исследование системы гемостаза не выполнялось.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7F39B-A121-4645-9AEA-4D8D4AE7014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067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7F39B-A121-4645-9AEA-4D8D4AE7014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343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7F39B-A121-4645-9AEA-4D8D4AE7014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7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Поздняя геморрагическая болезнь новорождённых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886200"/>
            <a:ext cx="8856984" cy="1752600"/>
          </a:xfrm>
        </p:spPr>
        <p:txBody>
          <a:bodyPr/>
          <a:lstStyle/>
          <a:p>
            <a:r>
              <a:rPr lang="ru-RU" dirty="0" smtClean="0"/>
              <a:t>Клинический случай: </a:t>
            </a:r>
          </a:p>
          <a:p>
            <a:r>
              <a:rPr lang="ru-RU" dirty="0" smtClean="0"/>
              <a:t>пациентка Т-а Лиза, родилась 30.12.2013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71600" y="578085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 smtClean="0">
                <a:solidFill>
                  <a:prstClr val="black"/>
                </a:solidFill>
              </a:rPr>
              <a:t>Мальцева О.С. </a:t>
            </a:r>
          </a:p>
          <a:p>
            <a:r>
              <a:rPr lang="ru-RU" sz="2000" i="1" dirty="0" smtClean="0">
                <a:solidFill>
                  <a:prstClr val="black"/>
                </a:solidFill>
              </a:rPr>
              <a:t>Санкт-Петербург</a:t>
            </a:r>
          </a:p>
          <a:p>
            <a:r>
              <a:rPr lang="ru-RU" sz="2000" i="1" dirty="0" smtClean="0">
                <a:solidFill>
                  <a:prstClr val="black"/>
                </a:solidFill>
              </a:rPr>
              <a:t>2017 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738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lvl="1"/>
            <a:r>
              <a:rPr lang="ru-RU" sz="2400" dirty="0" smtClean="0"/>
              <a:t>Переливание </a:t>
            </a:r>
            <a:r>
              <a:rPr lang="ru-RU" sz="2400" dirty="0" err="1" smtClean="0"/>
              <a:t>эритроцитарной</a:t>
            </a:r>
            <a:r>
              <a:rPr lang="ru-RU" sz="2400" dirty="0" smtClean="0"/>
              <a:t> массы, СЗП</a:t>
            </a:r>
          </a:p>
          <a:p>
            <a:pPr lvl="1"/>
            <a:r>
              <a:rPr lang="ru-RU" sz="2400" dirty="0" smtClean="0"/>
              <a:t>Инотропная терапия</a:t>
            </a:r>
          </a:p>
          <a:p>
            <a:pPr lvl="1"/>
            <a:r>
              <a:rPr lang="ru-RU" sz="2400" dirty="0" smtClean="0"/>
              <a:t>ИВЛ 7 дней</a:t>
            </a:r>
          </a:p>
          <a:p>
            <a:pPr lvl="1"/>
            <a:r>
              <a:rPr lang="ru-RU" sz="2400" dirty="0" err="1"/>
              <a:t>Конвулекс</a:t>
            </a:r>
            <a:r>
              <a:rPr lang="ru-RU" sz="2400" dirty="0"/>
              <a:t> в/в 30 </a:t>
            </a:r>
            <a:r>
              <a:rPr lang="ru-RU" sz="2400" dirty="0" smtClean="0"/>
              <a:t>мг/кг</a:t>
            </a:r>
          </a:p>
          <a:p>
            <a:pPr lvl="1"/>
            <a:r>
              <a:rPr lang="zh-CN" altLang="en-US" sz="2400" dirty="0">
                <a:solidFill>
                  <a:srgbClr val="800000"/>
                </a:solidFill>
              </a:rPr>
              <a:t>Гемостатическая</a:t>
            </a:r>
            <a:r>
              <a:rPr lang="en-US" altLang="zh-CN" sz="2400" dirty="0">
                <a:solidFill>
                  <a:srgbClr val="800000"/>
                </a:solidFill>
              </a:rPr>
              <a:t> </a:t>
            </a:r>
            <a:r>
              <a:rPr lang="zh-CN" altLang="en-US" sz="2400" dirty="0">
                <a:solidFill>
                  <a:srgbClr val="800000"/>
                </a:solidFill>
              </a:rPr>
              <a:t>терапия</a:t>
            </a:r>
            <a:r>
              <a:rPr lang="en-US" altLang="zh-CN" sz="2400" dirty="0">
                <a:solidFill>
                  <a:srgbClr val="800000"/>
                </a:solidFill>
              </a:rPr>
              <a:t>( </a:t>
            </a:r>
            <a:r>
              <a:rPr lang="zh-CN" altLang="en-US" sz="2400" dirty="0">
                <a:solidFill>
                  <a:srgbClr val="800000"/>
                </a:solidFill>
              </a:rPr>
              <a:t>викасол</a:t>
            </a:r>
            <a:r>
              <a:rPr lang="en-US" altLang="zh-CN" sz="2400" dirty="0">
                <a:solidFill>
                  <a:srgbClr val="800000"/>
                </a:solidFill>
              </a:rPr>
              <a:t>, </a:t>
            </a:r>
            <a:r>
              <a:rPr lang="zh-CN" altLang="en-US" sz="2400" dirty="0">
                <a:solidFill>
                  <a:srgbClr val="800000"/>
                </a:solidFill>
              </a:rPr>
              <a:t>дицинон</a:t>
            </a:r>
            <a:r>
              <a:rPr lang="en-US" altLang="zh-CN" sz="2400" dirty="0">
                <a:solidFill>
                  <a:srgbClr val="800000"/>
                </a:solidFill>
              </a:rPr>
              <a:t>)</a:t>
            </a:r>
            <a:endParaRPr lang="zh-CN" altLang="en-US" sz="2400" dirty="0"/>
          </a:p>
          <a:p>
            <a:pPr lvl="1"/>
            <a:r>
              <a:rPr lang="zh-CN" altLang="en-US" sz="2400" dirty="0" smtClean="0"/>
              <a:t>Антиб</a:t>
            </a:r>
            <a:r>
              <a:rPr lang="ru-RU" altLang="zh-CN" sz="2400" dirty="0" err="1" smtClean="0"/>
              <a:t>актериальная</a:t>
            </a:r>
            <a:r>
              <a:rPr lang="ru-RU" altLang="zh-CN" sz="2400" dirty="0" smtClean="0"/>
              <a:t> терапия </a:t>
            </a:r>
            <a:r>
              <a:rPr lang="en-US" altLang="zh-CN" sz="2400" dirty="0" smtClean="0"/>
              <a:t>(</a:t>
            </a:r>
            <a:r>
              <a:rPr lang="zh-CN" altLang="en-US" sz="2400" dirty="0"/>
              <a:t>меронем</a:t>
            </a:r>
            <a:r>
              <a:rPr lang="en-US" altLang="zh-CN" sz="2400" dirty="0"/>
              <a:t>, </a:t>
            </a:r>
            <a:r>
              <a:rPr lang="zh-CN" altLang="en-US" sz="2400" dirty="0"/>
              <a:t>ванкомицин</a:t>
            </a:r>
            <a:r>
              <a:rPr lang="en-US" altLang="zh-CN" sz="2400" dirty="0"/>
              <a:t>, </a:t>
            </a:r>
            <a:r>
              <a:rPr lang="zh-CN" altLang="en-US" sz="2400" dirty="0"/>
              <a:t>зивокс</a:t>
            </a:r>
            <a:r>
              <a:rPr lang="en-US" altLang="zh-CN" sz="2400" dirty="0"/>
              <a:t>, </a:t>
            </a:r>
            <a:r>
              <a:rPr lang="zh-CN" altLang="en-US" sz="2400" dirty="0"/>
              <a:t>квинтор</a:t>
            </a:r>
            <a:r>
              <a:rPr lang="en-US" altLang="zh-CN" sz="2400" dirty="0"/>
              <a:t>, </a:t>
            </a:r>
            <a:r>
              <a:rPr lang="zh-CN" altLang="en-US" sz="2400" dirty="0"/>
              <a:t>цефтриаксон</a:t>
            </a:r>
            <a:r>
              <a:rPr lang="en-US" altLang="zh-CN" sz="2400" dirty="0"/>
              <a:t>)</a:t>
            </a:r>
            <a:endParaRPr lang="zh-CN" altLang="en-US" sz="2400" dirty="0"/>
          </a:p>
          <a:p>
            <a:pPr lvl="1"/>
            <a:r>
              <a:rPr lang="ru-RU" altLang="zh-CN" sz="2400" dirty="0" smtClean="0"/>
              <a:t>Пассивная </a:t>
            </a:r>
            <a:r>
              <a:rPr lang="ru-RU" altLang="zh-CN" sz="2400" dirty="0" err="1" smtClean="0"/>
              <a:t>иммунозаместительная</a:t>
            </a:r>
            <a:r>
              <a:rPr lang="ru-RU" altLang="zh-CN" sz="2400" dirty="0" smtClean="0"/>
              <a:t> терапия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(</a:t>
            </a:r>
            <a:r>
              <a:rPr lang="zh-CN" altLang="en-US" sz="2400" dirty="0"/>
              <a:t>октагам</a:t>
            </a:r>
            <a:r>
              <a:rPr lang="en-US" altLang="zh-CN" sz="2400" dirty="0" smtClean="0"/>
              <a:t>)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434480"/>
            <a:ext cx="8640960" cy="626368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Терапия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② </a:t>
            </a:r>
            <a:r>
              <a:rPr lang="ru-RU" dirty="0"/>
              <a:t>МУЗ «Люберецкая районная больница №3» </a:t>
            </a:r>
          </a:p>
        </p:txBody>
      </p:sp>
    </p:spTree>
    <p:extLst>
      <p:ext uri="{BB962C8B-B14F-4D97-AF65-F5344CB8AC3E}">
        <p14:creationId xmlns:p14="http://schemas.microsoft.com/office/powerpoint/2010/main" val="41186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06667"/>
              </p:ext>
            </p:extLst>
          </p:nvPr>
        </p:nvGraphicFramePr>
        <p:xfrm>
          <a:off x="1" y="2729370"/>
          <a:ext cx="9143999" cy="3507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232"/>
                <a:gridCol w="1172308"/>
                <a:gridCol w="1105319"/>
                <a:gridCol w="1306285"/>
                <a:gridCol w="1306285"/>
                <a:gridCol w="1306285"/>
                <a:gridCol w="1306285"/>
              </a:tblGrid>
              <a:tr h="1040407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Эр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Ht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Тромб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Лейк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СОЭ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75817">
                <a:tc>
                  <a:txBody>
                    <a:bodyPr/>
                    <a:lstStyle/>
                    <a:p>
                      <a:r>
                        <a:rPr lang="ru-RU" dirty="0" smtClean="0"/>
                        <a:t>1 </a:t>
                      </a:r>
                      <a:r>
                        <a:rPr lang="ru-RU" dirty="0" err="1" smtClean="0"/>
                        <a:t>мес</a:t>
                      </a:r>
                      <a:r>
                        <a:rPr lang="ru-RU" dirty="0" smtClean="0"/>
                        <a:t> 5 дней</a:t>
                      </a:r>
                    </a:p>
                    <a:p>
                      <a:r>
                        <a:rPr lang="ru-RU" dirty="0" smtClean="0"/>
                        <a:t>(</a:t>
                      </a:r>
                      <a:r>
                        <a:rPr lang="ru-RU" baseline="0" dirty="0" smtClean="0"/>
                        <a:t> до перелив.)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45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1,4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13,6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22,6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888944"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 перелив.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63,7???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15,6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52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02774">
                <a:tc>
                  <a:txBody>
                    <a:bodyPr/>
                    <a:lstStyle/>
                    <a:p>
                      <a:r>
                        <a:rPr lang="ru-RU" dirty="0" smtClean="0"/>
                        <a:t>1 </a:t>
                      </a:r>
                      <a:r>
                        <a:rPr lang="ru-RU" dirty="0" err="1" smtClean="0"/>
                        <a:t>мес</a:t>
                      </a:r>
                      <a:r>
                        <a:rPr lang="ru-RU" dirty="0" smtClean="0"/>
                        <a:t> 13 дней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104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② </a:t>
            </a:r>
            <a:r>
              <a:rPr lang="ru-RU" dirty="0"/>
              <a:t>МУЗ «Люберецкая районная больница №3»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506488"/>
            <a:ext cx="8640960" cy="626368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Динамика общего клинического анализа крови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8313"/>
            <a:ext cx="8229600" cy="34129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Двухсторонняя </a:t>
            </a:r>
            <a:r>
              <a:rPr lang="ru-RU" sz="2400" dirty="0"/>
              <a:t>пневмония. </a:t>
            </a:r>
            <a:r>
              <a:rPr lang="ru-RU" sz="2400" dirty="0" err="1"/>
              <a:t>Гидрогематоракс</a:t>
            </a:r>
            <a:r>
              <a:rPr lang="ru-RU" sz="2400" dirty="0"/>
              <a:t> слева. Состояние после дренирования плевральной полости слева. </a:t>
            </a:r>
            <a:r>
              <a:rPr lang="ru-RU" sz="2400" dirty="0" err="1"/>
              <a:t>Тимомегалия</a:t>
            </a:r>
            <a:r>
              <a:rPr lang="ru-RU" sz="2400" dirty="0"/>
              <a:t>. </a:t>
            </a:r>
            <a:r>
              <a:rPr lang="ru-RU" sz="2400" dirty="0" err="1"/>
              <a:t>Тимома</a:t>
            </a:r>
            <a:r>
              <a:rPr lang="ru-RU" sz="2400" dirty="0"/>
              <a:t>? ППП ЦНС, </a:t>
            </a:r>
            <a:r>
              <a:rPr lang="ru-RU" sz="2400" dirty="0" err="1"/>
              <a:t>гипоксически-ишемического</a:t>
            </a:r>
            <a:r>
              <a:rPr lang="ru-RU" sz="2400" dirty="0"/>
              <a:t> генеза</a:t>
            </a:r>
            <a:r>
              <a:rPr lang="ru-RU" sz="2400" dirty="0" smtClean="0"/>
              <a:t>. </a:t>
            </a:r>
            <a:r>
              <a:rPr lang="ru-RU" sz="2400" dirty="0" err="1" smtClean="0"/>
              <a:t>Субдуральная</a:t>
            </a:r>
            <a:r>
              <a:rPr lang="ru-RU" sz="2400" dirty="0" smtClean="0"/>
              <a:t> гематома задней черепной ямки, </a:t>
            </a:r>
            <a:r>
              <a:rPr lang="ru-RU" sz="2400" dirty="0" err="1"/>
              <a:t>п</a:t>
            </a:r>
            <a:r>
              <a:rPr lang="ru-RU" sz="2400" dirty="0" err="1" smtClean="0"/>
              <a:t>еривентрикулярная</a:t>
            </a:r>
            <a:r>
              <a:rPr lang="ru-RU" sz="2400" dirty="0" smtClean="0"/>
              <a:t> </a:t>
            </a:r>
            <a:r>
              <a:rPr lang="ru-RU" sz="2400" dirty="0"/>
              <a:t>кистозная </a:t>
            </a:r>
            <a:r>
              <a:rPr lang="ru-RU" sz="2400" dirty="0" err="1"/>
              <a:t>лейкомаляция</a:t>
            </a:r>
            <a:r>
              <a:rPr lang="ru-RU" sz="2400" dirty="0"/>
              <a:t>. Судорожный синдром.</a:t>
            </a:r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Возраст ребёнка 2 месяца 3 дня</a:t>
            </a:r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② </a:t>
            </a:r>
            <a:r>
              <a:rPr lang="ru-RU" dirty="0"/>
              <a:t>МУЗ «Люберецкая районная больница №3»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506488"/>
            <a:ext cx="8640960" cy="626368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Диагноз при выписке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5877272"/>
            <a:ext cx="8640960" cy="626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Исследование системы гемостаза не выполнялось.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Поздняя форма </a:t>
            </a:r>
            <a:r>
              <a:rPr lang="ru-RU" sz="2000" b="1" dirty="0" err="1" smtClean="0">
                <a:solidFill>
                  <a:schemeClr val="tx1"/>
                </a:solidFill>
              </a:rPr>
              <a:t>ГрБН</a:t>
            </a:r>
            <a:r>
              <a:rPr lang="ru-RU" sz="2000" b="1" dirty="0" smtClean="0">
                <a:solidFill>
                  <a:schemeClr val="tx1"/>
                </a:solidFill>
              </a:rPr>
              <a:t> не заподозрена</a:t>
            </a:r>
          </a:p>
        </p:txBody>
      </p:sp>
    </p:spTree>
    <p:extLst>
      <p:ext uri="{BB962C8B-B14F-4D97-AF65-F5344CB8AC3E}">
        <p14:creationId xmlns:p14="http://schemas.microsoft.com/office/powerpoint/2010/main" val="116956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64296"/>
            <a:ext cx="8229600" cy="377301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Диагноз №1</a:t>
            </a:r>
            <a:r>
              <a:rPr lang="ru-RU" sz="2400" dirty="0" smtClean="0"/>
              <a:t>: Левосторонняя пневмония, плеврит</a:t>
            </a:r>
          </a:p>
          <a:p>
            <a:pPr algn="just"/>
            <a:r>
              <a:rPr lang="ru-RU" sz="2400" b="1" dirty="0" smtClean="0"/>
              <a:t>Диагноз №2</a:t>
            </a:r>
            <a:r>
              <a:rPr lang="ru-RU" sz="2400" dirty="0" smtClean="0"/>
              <a:t>: </a:t>
            </a:r>
            <a:r>
              <a:rPr lang="ru-RU" sz="2400" dirty="0" err="1" smtClean="0"/>
              <a:t>Гидрогематоракс</a:t>
            </a:r>
            <a:r>
              <a:rPr lang="ru-RU" sz="2400" dirty="0" smtClean="0"/>
              <a:t> </a:t>
            </a:r>
            <a:r>
              <a:rPr lang="ru-RU" sz="2400" dirty="0"/>
              <a:t>слева. Гидроторакс справа (?!) без с-</a:t>
            </a:r>
            <a:r>
              <a:rPr lang="ru-RU" sz="2400" dirty="0" err="1"/>
              <a:t>ма</a:t>
            </a:r>
            <a:r>
              <a:rPr lang="ru-RU" sz="2400" dirty="0"/>
              <a:t> внутригрудного </a:t>
            </a:r>
            <a:r>
              <a:rPr lang="ru-RU" sz="2400" dirty="0" smtClean="0"/>
              <a:t>напряжения</a:t>
            </a:r>
          </a:p>
          <a:p>
            <a:pPr algn="just"/>
            <a:r>
              <a:rPr lang="ru-RU" sz="2400" b="1" dirty="0" smtClean="0"/>
              <a:t>Диагноз при выписке</a:t>
            </a:r>
            <a:r>
              <a:rPr lang="ru-RU" sz="2400" dirty="0" smtClean="0"/>
              <a:t>: </a:t>
            </a:r>
            <a:r>
              <a:rPr lang="ru-RU" sz="2400" dirty="0"/>
              <a:t>Двухсторонняя пневмония. </a:t>
            </a:r>
            <a:r>
              <a:rPr lang="ru-RU" sz="2400" dirty="0" err="1"/>
              <a:t>Гидрогематоракс</a:t>
            </a:r>
            <a:r>
              <a:rPr lang="ru-RU" sz="2400" dirty="0"/>
              <a:t> слева. Состояние после дренирования плевральной полости слева. </a:t>
            </a:r>
            <a:r>
              <a:rPr lang="ru-RU" sz="2400" dirty="0" err="1"/>
              <a:t>Тимомегалия</a:t>
            </a:r>
            <a:r>
              <a:rPr lang="ru-RU" sz="2400" dirty="0"/>
              <a:t>. </a:t>
            </a:r>
            <a:r>
              <a:rPr lang="ru-RU" sz="2400" dirty="0" err="1"/>
              <a:t>Тимома</a:t>
            </a:r>
            <a:r>
              <a:rPr lang="ru-RU" sz="2400" dirty="0"/>
              <a:t>? ППП ЦНС, </a:t>
            </a:r>
            <a:r>
              <a:rPr lang="ru-RU" sz="2400" dirty="0" err="1"/>
              <a:t>гипоксически</a:t>
            </a:r>
            <a:r>
              <a:rPr lang="ru-RU" sz="2400" dirty="0"/>
              <a:t>-ишемического генеза. </a:t>
            </a:r>
            <a:r>
              <a:rPr lang="ru-RU" sz="2400" dirty="0" err="1"/>
              <a:t>Субдуральная</a:t>
            </a:r>
            <a:r>
              <a:rPr lang="ru-RU" sz="2400" dirty="0"/>
              <a:t> гематома задней черепной ямки, </a:t>
            </a:r>
            <a:r>
              <a:rPr lang="ru-RU" sz="2400" dirty="0" err="1"/>
              <a:t>перивентрикулярная</a:t>
            </a:r>
            <a:r>
              <a:rPr lang="ru-RU" sz="2400" dirty="0"/>
              <a:t> кистозная </a:t>
            </a:r>
            <a:r>
              <a:rPr lang="ru-RU" sz="2400" dirty="0" err="1"/>
              <a:t>лейкомаляция</a:t>
            </a:r>
            <a:r>
              <a:rPr lang="ru-RU" sz="2400" dirty="0"/>
              <a:t>. Судорожный </a:t>
            </a:r>
            <a:r>
              <a:rPr lang="ru-RU" sz="2400" dirty="0" smtClean="0"/>
              <a:t>синдром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② </a:t>
            </a:r>
            <a:r>
              <a:rPr lang="ru-RU" dirty="0"/>
              <a:t>МУЗ «Люберецкая районная больница №3» </a:t>
            </a:r>
            <a:r>
              <a:rPr lang="ru-RU" dirty="0" smtClean="0"/>
              <a:t>(1 месяц 5 дней)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506488"/>
            <a:ext cx="8640960" cy="626368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Эволюция диагноза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32248"/>
            <a:ext cx="8229600" cy="1828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Повторная госпитализация через неделю после выписки</a:t>
            </a:r>
          </a:p>
          <a:p>
            <a:r>
              <a:rPr lang="ru-RU" sz="2400" dirty="0" smtClean="0"/>
              <a:t>Жалобы на беспокойство ребёнка, запоры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③МУЗ </a:t>
            </a:r>
            <a:r>
              <a:rPr lang="ru-RU" dirty="0"/>
              <a:t>«Люберецкая районная больница №3» </a:t>
            </a:r>
            <a:r>
              <a:rPr lang="ru-RU" dirty="0" smtClean="0"/>
              <a:t>(2 месяца 11 дней)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9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③МУЗ </a:t>
            </a:r>
            <a:r>
              <a:rPr lang="ru-RU" dirty="0"/>
              <a:t>«Люберецкая районная больница №3» </a:t>
            </a:r>
            <a:r>
              <a:rPr lang="ru-RU" dirty="0" smtClean="0"/>
              <a:t>(2 месяца 11 дней)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556792"/>
            <a:ext cx="8640960" cy="626368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Данные лабораторных методов исследования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473342"/>
              </p:ext>
            </p:extLst>
          </p:nvPr>
        </p:nvGraphicFramePr>
        <p:xfrm>
          <a:off x="827584" y="2492896"/>
          <a:ext cx="7488830" cy="2365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357"/>
                <a:gridCol w="550370">
                  <a:extLst>
                    <a:ext uri="{9D8B030D-6E8A-4147-A177-3AD203B41FA5}">
                      <a16:colId xmlns="" xmlns:a16="http://schemas.microsoft.com/office/drawing/2014/main" val="2075583461"/>
                    </a:ext>
                  </a:extLst>
                </a:gridCol>
                <a:gridCol w="635863">
                  <a:extLst>
                    <a:ext uri="{9D8B030D-6E8A-4147-A177-3AD203B41FA5}">
                      <a16:colId xmlns="" xmlns:a16="http://schemas.microsoft.com/office/drawing/2014/main" val="1043057283"/>
                    </a:ext>
                  </a:extLst>
                </a:gridCol>
                <a:gridCol w="560841">
                  <a:extLst>
                    <a:ext uri="{9D8B030D-6E8A-4147-A177-3AD203B41FA5}">
                      <a16:colId xmlns="" xmlns:a16="http://schemas.microsoft.com/office/drawing/2014/main" val="3360966534"/>
                    </a:ext>
                  </a:extLst>
                </a:gridCol>
                <a:gridCol w="692256">
                  <a:extLst>
                    <a:ext uri="{9D8B030D-6E8A-4147-A177-3AD203B41FA5}">
                      <a16:colId xmlns="" xmlns:a16="http://schemas.microsoft.com/office/drawing/2014/main" val="3112319551"/>
                    </a:ext>
                  </a:extLst>
                </a:gridCol>
                <a:gridCol w="801508">
                  <a:extLst>
                    <a:ext uri="{9D8B030D-6E8A-4147-A177-3AD203B41FA5}">
                      <a16:colId xmlns="" xmlns:a16="http://schemas.microsoft.com/office/drawing/2014/main" val="2282583765"/>
                    </a:ext>
                  </a:extLst>
                </a:gridCol>
                <a:gridCol w="561055">
                  <a:extLst>
                    <a:ext uri="{9D8B030D-6E8A-4147-A177-3AD203B41FA5}">
                      <a16:colId xmlns="" xmlns:a16="http://schemas.microsoft.com/office/drawing/2014/main" val="1349706414"/>
                    </a:ext>
                  </a:extLst>
                </a:gridCol>
                <a:gridCol w="561055">
                  <a:extLst>
                    <a:ext uri="{9D8B030D-6E8A-4147-A177-3AD203B41FA5}">
                      <a16:colId xmlns="" xmlns:a16="http://schemas.microsoft.com/office/drawing/2014/main" val="1117197811"/>
                    </a:ext>
                  </a:extLst>
                </a:gridCol>
                <a:gridCol w="496936">
                  <a:extLst>
                    <a:ext uri="{9D8B030D-6E8A-4147-A177-3AD203B41FA5}">
                      <a16:colId xmlns="" xmlns:a16="http://schemas.microsoft.com/office/drawing/2014/main" val="1768128740"/>
                    </a:ext>
                  </a:extLst>
                </a:gridCol>
                <a:gridCol w="635863">
                  <a:extLst>
                    <a:ext uri="{9D8B030D-6E8A-4147-A177-3AD203B41FA5}">
                      <a16:colId xmlns="" xmlns:a16="http://schemas.microsoft.com/office/drawing/2014/main" val="1740900501"/>
                    </a:ext>
                  </a:extLst>
                </a:gridCol>
                <a:gridCol w="635863">
                  <a:extLst>
                    <a:ext uri="{9D8B030D-6E8A-4147-A177-3AD203B41FA5}">
                      <a16:colId xmlns="" xmlns:a16="http://schemas.microsoft.com/office/drawing/2014/main" val="2437448133"/>
                    </a:ext>
                  </a:extLst>
                </a:gridCol>
                <a:gridCol w="635863">
                  <a:extLst>
                    <a:ext uri="{9D8B030D-6E8A-4147-A177-3AD203B41FA5}">
                      <a16:colId xmlns="" xmlns:a16="http://schemas.microsoft.com/office/drawing/2014/main" val="827893085"/>
                    </a:ext>
                  </a:extLst>
                </a:gridCol>
              </a:tblGrid>
              <a:tr h="5855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Эр</a:t>
                      </a:r>
                    </a:p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Ht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Тромб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Лейк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лф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мон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СОЭ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4262893444"/>
                  </a:ext>
                </a:extLst>
              </a:tr>
              <a:tr h="77126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2мес 12дн.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102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3,47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30,1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409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6,88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79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414095009"/>
                  </a:ext>
                </a:extLst>
              </a:tr>
              <a:tr h="95437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мес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16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дн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99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3,16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27,5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417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8,3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22112708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742494"/>
              </p:ext>
            </p:extLst>
          </p:nvPr>
        </p:nvGraphicFramePr>
        <p:xfrm>
          <a:off x="107504" y="4941168"/>
          <a:ext cx="892899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738">
                  <a:extLst>
                    <a:ext uri="{9D8B030D-6E8A-4147-A177-3AD203B41FA5}">
                      <a16:colId xmlns="" xmlns:a16="http://schemas.microsoft.com/office/drawing/2014/main" val="375506927"/>
                    </a:ext>
                  </a:extLst>
                </a:gridCol>
                <a:gridCol w="512387">
                  <a:extLst>
                    <a:ext uri="{9D8B030D-6E8A-4147-A177-3AD203B41FA5}">
                      <a16:colId xmlns="" xmlns:a16="http://schemas.microsoft.com/office/drawing/2014/main" val="3448288993"/>
                    </a:ext>
                  </a:extLst>
                </a:gridCol>
                <a:gridCol w="558062">
                  <a:extLst>
                    <a:ext uri="{9D8B030D-6E8A-4147-A177-3AD203B41FA5}">
                      <a16:colId xmlns="" xmlns:a16="http://schemas.microsoft.com/office/drawing/2014/main" val="762611273"/>
                    </a:ext>
                  </a:extLst>
                </a:gridCol>
                <a:gridCol w="558062">
                  <a:extLst>
                    <a:ext uri="{9D8B030D-6E8A-4147-A177-3AD203B41FA5}">
                      <a16:colId xmlns="" xmlns:a16="http://schemas.microsoft.com/office/drawing/2014/main" val="839051049"/>
                    </a:ext>
                  </a:extLst>
                </a:gridCol>
                <a:gridCol w="558062">
                  <a:extLst>
                    <a:ext uri="{9D8B030D-6E8A-4147-A177-3AD203B41FA5}">
                      <a16:colId xmlns="" xmlns:a16="http://schemas.microsoft.com/office/drawing/2014/main" val="893453869"/>
                    </a:ext>
                  </a:extLst>
                </a:gridCol>
                <a:gridCol w="558062">
                  <a:extLst>
                    <a:ext uri="{9D8B030D-6E8A-4147-A177-3AD203B41FA5}">
                      <a16:colId xmlns="" xmlns:a16="http://schemas.microsoft.com/office/drawing/2014/main" val="893827958"/>
                    </a:ext>
                  </a:extLst>
                </a:gridCol>
                <a:gridCol w="558062">
                  <a:extLst>
                    <a:ext uri="{9D8B030D-6E8A-4147-A177-3AD203B41FA5}">
                      <a16:colId xmlns="" xmlns:a16="http://schemas.microsoft.com/office/drawing/2014/main" val="980258700"/>
                    </a:ext>
                  </a:extLst>
                </a:gridCol>
                <a:gridCol w="558062">
                  <a:extLst>
                    <a:ext uri="{9D8B030D-6E8A-4147-A177-3AD203B41FA5}">
                      <a16:colId xmlns="" xmlns:a16="http://schemas.microsoft.com/office/drawing/2014/main" val="4173778749"/>
                    </a:ext>
                  </a:extLst>
                </a:gridCol>
                <a:gridCol w="558062">
                  <a:extLst>
                    <a:ext uri="{9D8B030D-6E8A-4147-A177-3AD203B41FA5}">
                      <a16:colId xmlns="" xmlns:a16="http://schemas.microsoft.com/office/drawing/2014/main" val="1150923498"/>
                    </a:ext>
                  </a:extLst>
                </a:gridCol>
                <a:gridCol w="558062">
                  <a:extLst>
                    <a:ext uri="{9D8B030D-6E8A-4147-A177-3AD203B41FA5}">
                      <a16:colId xmlns="" xmlns:a16="http://schemas.microsoft.com/office/drawing/2014/main" val="943881048"/>
                    </a:ext>
                  </a:extLst>
                </a:gridCol>
                <a:gridCol w="558062">
                  <a:extLst>
                    <a:ext uri="{9D8B030D-6E8A-4147-A177-3AD203B41FA5}">
                      <a16:colId xmlns="" xmlns:a16="http://schemas.microsoft.com/office/drawing/2014/main" val="125511731"/>
                    </a:ext>
                  </a:extLst>
                </a:gridCol>
                <a:gridCol w="558062">
                  <a:extLst>
                    <a:ext uri="{9D8B030D-6E8A-4147-A177-3AD203B41FA5}">
                      <a16:colId xmlns="" xmlns:a16="http://schemas.microsoft.com/office/drawing/2014/main" val="3387713133"/>
                    </a:ext>
                  </a:extLst>
                </a:gridCol>
                <a:gridCol w="558062">
                  <a:extLst>
                    <a:ext uri="{9D8B030D-6E8A-4147-A177-3AD203B41FA5}">
                      <a16:colId xmlns="" xmlns:a16="http://schemas.microsoft.com/office/drawing/2014/main" val="3300049315"/>
                    </a:ext>
                  </a:extLst>
                </a:gridCol>
                <a:gridCol w="558062">
                  <a:extLst>
                    <a:ext uri="{9D8B030D-6E8A-4147-A177-3AD203B41FA5}">
                      <a16:colId xmlns="" xmlns:a16="http://schemas.microsoft.com/office/drawing/2014/main" val="2383662500"/>
                    </a:ext>
                  </a:extLst>
                </a:gridCol>
                <a:gridCol w="558062">
                  <a:extLst>
                    <a:ext uri="{9D8B030D-6E8A-4147-A177-3AD203B41FA5}">
                      <a16:colId xmlns="" xmlns:a16="http://schemas.microsoft.com/office/drawing/2014/main" val="3147051442"/>
                    </a:ext>
                  </a:extLst>
                </a:gridCol>
                <a:gridCol w="558062">
                  <a:extLst>
                    <a:ext uri="{9D8B030D-6E8A-4147-A177-3AD203B41FA5}">
                      <a16:colId xmlns="" xmlns:a16="http://schemas.microsoft.com/office/drawing/2014/main" val="2089298508"/>
                    </a:ext>
                  </a:extLst>
                </a:gridCol>
              </a:tblGrid>
              <a:tr h="1048304">
                <a:tc>
                  <a:txBody>
                    <a:bodyPr/>
                    <a:lstStyle/>
                    <a:p>
                      <a:r>
                        <a:rPr lang="ru-RU" dirty="0" smtClean="0"/>
                        <a:t>Белок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Моч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АЛТ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АСТ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Креат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Бил. общ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Бил. пря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Хл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Триглиц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СРБ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IgA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IgG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IgM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Щел.фосф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Са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846633206"/>
                  </a:ext>
                </a:extLst>
              </a:tr>
              <a:tr h="564472">
                <a:tc>
                  <a:txBody>
                    <a:bodyPr/>
                    <a:lstStyle/>
                    <a:p>
                      <a:r>
                        <a:rPr lang="ru-RU" dirty="0" smtClean="0"/>
                        <a:t>70,1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19-16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2,3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2.9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1,11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0,18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0,14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7,04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0,48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323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2,83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5,39</a:t>
                      </a:r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176984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3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1828799"/>
          </a:xfrm>
        </p:spPr>
        <p:txBody>
          <a:bodyPr/>
          <a:lstStyle/>
          <a:p>
            <a:r>
              <a:rPr lang="ru-RU" sz="2400" dirty="0"/>
              <a:t>Время </a:t>
            </a:r>
            <a:r>
              <a:rPr lang="ru-RU" sz="2400" dirty="0" smtClean="0"/>
              <a:t>свертывания крови: начало- </a:t>
            </a:r>
            <a:r>
              <a:rPr lang="ru-RU" sz="2400" dirty="0"/>
              <a:t>2 мин 17 сек., конец – 3 мин 25 </a:t>
            </a:r>
            <a:r>
              <a:rPr lang="ru-RU" sz="2400" dirty="0" smtClean="0"/>
              <a:t>сек.</a:t>
            </a:r>
          </a:p>
          <a:p>
            <a:r>
              <a:rPr lang="ru-RU" sz="2400" dirty="0" smtClean="0"/>
              <a:t>Время </a:t>
            </a:r>
            <a:r>
              <a:rPr lang="ru-RU" sz="2400" dirty="0"/>
              <a:t>кровотечения 40 сек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Коагулограмма</a:t>
            </a:r>
            <a:r>
              <a:rPr lang="ru-RU" sz="2400" dirty="0" smtClean="0"/>
              <a:t>: умеренная </a:t>
            </a:r>
            <a:r>
              <a:rPr lang="ru-RU" sz="2400" dirty="0" err="1" smtClean="0"/>
              <a:t>гиперкоагуляция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③МУЗ </a:t>
            </a:r>
            <a:r>
              <a:rPr lang="ru-RU" dirty="0"/>
              <a:t>«Люберецкая районная больница №3» </a:t>
            </a:r>
            <a:r>
              <a:rPr lang="ru-RU" dirty="0" smtClean="0"/>
              <a:t>(2 месяца 11 дней)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556792"/>
            <a:ext cx="8640960" cy="626368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Исследование системы гемостаза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13986"/>
              </p:ext>
            </p:extLst>
          </p:nvPr>
        </p:nvGraphicFramePr>
        <p:xfrm>
          <a:off x="926687" y="4077072"/>
          <a:ext cx="7821777" cy="2751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7259">
                  <a:extLst>
                    <a:ext uri="{9D8B030D-6E8A-4147-A177-3AD203B41FA5}">
                      <a16:colId xmlns="" xmlns:a16="http://schemas.microsoft.com/office/drawing/2014/main" val="3864065661"/>
                    </a:ext>
                  </a:extLst>
                </a:gridCol>
                <a:gridCol w="2607259">
                  <a:extLst>
                    <a:ext uri="{9D8B030D-6E8A-4147-A177-3AD203B41FA5}">
                      <a16:colId xmlns="" xmlns:a16="http://schemas.microsoft.com/office/drawing/2014/main" val="2425164963"/>
                    </a:ext>
                  </a:extLst>
                </a:gridCol>
                <a:gridCol w="2607259"/>
              </a:tblGrid>
              <a:tr h="6479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Значения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Нормы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424684031"/>
                  </a:ext>
                </a:extLst>
              </a:tr>
              <a:tr h="329481">
                <a:tc>
                  <a:txBody>
                    <a:bodyPr/>
                    <a:lstStyle/>
                    <a:p>
                      <a:r>
                        <a:rPr lang="ru-RU" dirty="0" smtClean="0"/>
                        <a:t>АЧТВ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26,8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35-55 сек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503601963"/>
                  </a:ext>
                </a:extLst>
              </a:tr>
              <a:tr h="34356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Тромбиновое</a:t>
                      </a:r>
                      <a:r>
                        <a:rPr lang="ru-RU" dirty="0" smtClean="0"/>
                        <a:t> время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16,0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14-19 сек</a:t>
                      </a:r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857221253"/>
                  </a:ext>
                </a:extLst>
              </a:tr>
              <a:tr h="329481">
                <a:tc>
                  <a:txBody>
                    <a:bodyPr/>
                    <a:lstStyle/>
                    <a:p>
                      <a:r>
                        <a:rPr lang="ru-RU" dirty="0" smtClean="0"/>
                        <a:t>Фибриноген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3,63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200-400 </a:t>
                      </a:r>
                      <a:r>
                        <a:rPr lang="ru-RU" dirty="0" err="1" smtClean="0"/>
                        <a:t>мг%</a:t>
                      </a:r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462512489"/>
                  </a:ext>
                </a:extLst>
              </a:tr>
              <a:tr h="57659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Протромбиновый</a:t>
                      </a:r>
                      <a:r>
                        <a:rPr lang="ru-RU" dirty="0" smtClean="0"/>
                        <a:t> индекс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103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80-100%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958379517"/>
                  </a:ext>
                </a:extLst>
              </a:tr>
              <a:tr h="329481">
                <a:tc>
                  <a:txBody>
                    <a:bodyPr/>
                    <a:lstStyle/>
                    <a:p>
                      <a:r>
                        <a:rPr lang="ru-RU" dirty="0" smtClean="0"/>
                        <a:t>МНО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0,95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292857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5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29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НСГ: расширение </a:t>
            </a:r>
            <a:r>
              <a:rPr lang="ru-RU" sz="2400" dirty="0" err="1"/>
              <a:t>ликворных</a:t>
            </a:r>
            <a:r>
              <a:rPr lang="ru-RU" sz="2400" dirty="0"/>
              <a:t> пространств( на уровне теменной и затылочной долей). </a:t>
            </a:r>
            <a:r>
              <a:rPr lang="ru-RU" sz="2400" dirty="0" err="1" smtClean="0"/>
              <a:t>Лейкомаляция</a:t>
            </a:r>
            <a:r>
              <a:rPr lang="ru-RU" sz="2400" dirty="0" smtClean="0"/>
              <a:t> </a:t>
            </a:r>
            <a:r>
              <a:rPr lang="ru-RU" sz="2400" dirty="0" err="1"/>
              <a:t>перивентрикулярной</a:t>
            </a:r>
            <a:r>
              <a:rPr lang="ru-RU" sz="2400" dirty="0"/>
              <a:t> области слева. Расширение латеральных желудочков </a:t>
            </a:r>
            <a:r>
              <a:rPr lang="en-US" sz="2400" dirty="0"/>
              <a:t>(S&gt;D</a:t>
            </a:r>
            <a:r>
              <a:rPr lang="ru-RU" sz="2400" dirty="0"/>
              <a:t>)</a:t>
            </a:r>
          </a:p>
          <a:p>
            <a:r>
              <a:rPr lang="ru-RU" sz="2400" dirty="0"/>
              <a:t>УЗИ вилочковой </a:t>
            </a:r>
            <a:r>
              <a:rPr lang="ru-RU" sz="2400" dirty="0" smtClean="0"/>
              <a:t>железы: </a:t>
            </a:r>
            <a:r>
              <a:rPr lang="ru-RU" sz="2400" dirty="0" err="1" smtClean="0"/>
              <a:t>тимомегалия</a:t>
            </a:r>
            <a:r>
              <a:rPr lang="ru-RU" sz="2400" dirty="0" smtClean="0"/>
              <a:t> </a:t>
            </a:r>
            <a:r>
              <a:rPr lang="ru-RU" sz="2400" dirty="0"/>
              <a:t>с диффузно-очаговыми </a:t>
            </a:r>
            <a:r>
              <a:rPr lang="ru-RU" sz="2400" dirty="0" smtClean="0"/>
              <a:t>изменениями</a:t>
            </a:r>
            <a:endParaRPr lang="ru-RU" sz="2400" dirty="0"/>
          </a:p>
          <a:p>
            <a:r>
              <a:rPr lang="ru-RU" sz="2400" dirty="0"/>
              <a:t>МРТ </a:t>
            </a:r>
            <a:r>
              <a:rPr lang="ru-RU" sz="2400" dirty="0" smtClean="0"/>
              <a:t>головного мозга- </a:t>
            </a:r>
            <a:r>
              <a:rPr lang="ru-RU" sz="2400" dirty="0"/>
              <a:t>распространенная ассиметричная </a:t>
            </a:r>
            <a:r>
              <a:rPr lang="ru-RU" sz="2400" dirty="0" err="1"/>
              <a:t>лейкомаляция</a:t>
            </a:r>
            <a:r>
              <a:rPr lang="ru-RU" sz="2400" dirty="0"/>
              <a:t>, кистозная трансформация в обоих полушариях. Киста прозрачной перегороди.</a:t>
            </a:r>
          </a:p>
          <a:p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③МУЗ </a:t>
            </a:r>
            <a:r>
              <a:rPr lang="ru-RU" dirty="0"/>
              <a:t>«Люберецкая районная больница №3» </a:t>
            </a:r>
            <a:r>
              <a:rPr lang="ru-RU" dirty="0" smtClean="0"/>
              <a:t>(2 месяца 16 дней)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556792"/>
            <a:ext cx="8640960" cy="626368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Данные инструментальных методов исследования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48272"/>
            <a:ext cx="8229600" cy="3412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1. Состояние </a:t>
            </a:r>
            <a:r>
              <a:rPr lang="ru-RU" sz="2400" dirty="0"/>
              <a:t>после перенесенной  </a:t>
            </a:r>
            <a:r>
              <a:rPr lang="ru-RU" sz="2400" dirty="0" smtClean="0"/>
              <a:t>двусторонней </a:t>
            </a:r>
            <a:r>
              <a:rPr lang="ru-RU" sz="2400" dirty="0"/>
              <a:t>пневмонии </a:t>
            </a:r>
            <a:r>
              <a:rPr lang="ru-RU" sz="2400" dirty="0" smtClean="0"/>
              <a:t>осложненной </a:t>
            </a:r>
            <a:r>
              <a:rPr lang="ru-RU" sz="2400" dirty="0" err="1" smtClean="0"/>
              <a:t>гидрогематороксом</a:t>
            </a:r>
            <a:r>
              <a:rPr lang="ru-RU" sz="2400" dirty="0" smtClean="0"/>
              <a:t> </a:t>
            </a:r>
            <a:r>
              <a:rPr lang="ru-RU" sz="2400" dirty="0"/>
              <a:t>слева, гидротораксом </a:t>
            </a:r>
            <a:r>
              <a:rPr lang="ru-RU" sz="2400" dirty="0" err="1"/>
              <a:t>справа,состояние</a:t>
            </a:r>
            <a:r>
              <a:rPr lang="ru-RU" sz="2400" dirty="0"/>
              <a:t> после </a:t>
            </a:r>
            <a:r>
              <a:rPr lang="ru-RU" sz="2400" dirty="0" err="1"/>
              <a:t>торакоцентеза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 smtClean="0"/>
              <a:t>2.Последствия </a:t>
            </a:r>
            <a:r>
              <a:rPr lang="ru-RU" sz="2400" dirty="0"/>
              <a:t>перинатального поражения ЦНС </a:t>
            </a:r>
            <a:r>
              <a:rPr lang="ru-RU" sz="2400" dirty="0" err="1"/>
              <a:t>ишемически</a:t>
            </a:r>
            <a:r>
              <a:rPr lang="ru-RU" sz="2400" dirty="0"/>
              <a:t>-геморрагического генеза. Асимметрия</a:t>
            </a:r>
            <a:r>
              <a:rPr lang="ru-RU" sz="2400" dirty="0" smtClean="0"/>
              <a:t>, </a:t>
            </a:r>
            <a:r>
              <a:rPr lang="ru-RU" sz="2400" b="1" dirty="0" err="1" smtClean="0"/>
              <a:t>лейкомаляция</a:t>
            </a:r>
            <a:r>
              <a:rPr lang="ru-RU" sz="2400" dirty="0"/>
              <a:t>, </a:t>
            </a:r>
            <a:r>
              <a:rPr lang="ru-RU" sz="2400" b="1" dirty="0"/>
              <a:t>к</a:t>
            </a:r>
            <a:r>
              <a:rPr lang="ru-RU" sz="2400" b="1" dirty="0" smtClean="0"/>
              <a:t>истозная </a:t>
            </a:r>
            <a:r>
              <a:rPr lang="ru-RU" sz="2400" b="1" dirty="0" err="1"/>
              <a:t>трасформация</a:t>
            </a:r>
            <a:r>
              <a:rPr lang="ru-RU" sz="2400" dirty="0"/>
              <a:t> обоих полушарий головного мозга. Внутренняя и наружная </a:t>
            </a:r>
            <a:r>
              <a:rPr lang="ru-RU" sz="2400" b="1" dirty="0" smtClean="0"/>
              <a:t>гидроцефалии</a:t>
            </a:r>
            <a:r>
              <a:rPr lang="ru-RU" sz="2400" dirty="0" smtClean="0"/>
              <a:t> (</a:t>
            </a:r>
            <a:r>
              <a:rPr lang="ru-RU" sz="2400" dirty="0"/>
              <a:t>пассивная). Синдром мышечной дистонии. </a:t>
            </a:r>
          </a:p>
          <a:p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③МУЗ </a:t>
            </a:r>
            <a:r>
              <a:rPr lang="ru-RU" dirty="0"/>
              <a:t>«Люберецкая районная больница №3» </a:t>
            </a:r>
            <a:r>
              <a:rPr lang="ru-RU" dirty="0" smtClean="0"/>
              <a:t>(2 месяца 16 дней)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5373216"/>
            <a:ext cx="8640960" cy="1130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Генез перенесенных кровоизлияний остается неясным. Наиболее вероятной причиной является поздняя форма </a:t>
            </a:r>
            <a:r>
              <a:rPr lang="ru-RU" sz="2400" b="1" dirty="0" smtClean="0">
                <a:solidFill>
                  <a:schemeClr val="tx1"/>
                </a:solidFill>
              </a:rPr>
              <a:t>геморрагической </a:t>
            </a:r>
            <a:r>
              <a:rPr lang="ru-RU" sz="2400" b="1" dirty="0">
                <a:solidFill>
                  <a:schemeClr val="tx1"/>
                </a:solidFill>
              </a:rPr>
              <a:t>болезни новорожденных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556792"/>
            <a:ext cx="8640960" cy="626368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Диагноз при выписке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④ ГБОУ </a:t>
            </a:r>
            <a:r>
              <a:rPr lang="ru-RU" sz="4000" dirty="0"/>
              <a:t>ВПО РНИМУ им. Н.И. Пирогова Минздрава России, НИКИ Педиатрии г. </a:t>
            </a:r>
            <a:r>
              <a:rPr lang="ru-RU" sz="4000" dirty="0" smtClean="0"/>
              <a:t>Москва (2 месяца 24 дня)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59421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Исключены: </a:t>
            </a:r>
          </a:p>
          <a:p>
            <a:pPr lvl="1"/>
            <a:r>
              <a:rPr lang="ru-RU" sz="2000" dirty="0"/>
              <a:t>ВПР головного мозга</a:t>
            </a:r>
          </a:p>
          <a:p>
            <a:pPr lvl="1"/>
            <a:r>
              <a:rPr lang="ru-RU" sz="2000" dirty="0"/>
              <a:t>ВПР лёгких</a:t>
            </a:r>
          </a:p>
          <a:p>
            <a:pPr lvl="1"/>
            <a:r>
              <a:rPr lang="ru-RU" sz="2000" dirty="0"/>
              <a:t>Наследственные </a:t>
            </a:r>
            <a:r>
              <a:rPr lang="ru-RU" sz="2000" dirty="0" err="1"/>
              <a:t>ацидоаминопатии</a:t>
            </a:r>
            <a:endParaRPr lang="ru-RU" sz="2000" dirty="0"/>
          </a:p>
          <a:p>
            <a:pPr lvl="1"/>
            <a:r>
              <a:rPr lang="ru-RU" sz="2000" dirty="0"/>
              <a:t>Органические </a:t>
            </a:r>
            <a:r>
              <a:rPr lang="ru-RU" sz="2000" dirty="0" err="1"/>
              <a:t>ацидурии</a:t>
            </a:r>
            <a:endParaRPr lang="ru-RU" sz="2000" dirty="0"/>
          </a:p>
          <a:p>
            <a:pPr lvl="1"/>
            <a:r>
              <a:rPr lang="ru-RU" sz="2000" dirty="0"/>
              <a:t>Дефекты </a:t>
            </a:r>
            <a:r>
              <a:rPr lang="ru-RU" sz="2000" dirty="0" err="1"/>
              <a:t>митохондриального</a:t>
            </a:r>
            <a:r>
              <a:rPr lang="ru-RU" sz="2000" dirty="0"/>
              <a:t> бета-окисления</a:t>
            </a:r>
          </a:p>
          <a:p>
            <a:r>
              <a:rPr lang="ru-RU" sz="2400" dirty="0" smtClean="0"/>
              <a:t>Исследование системы гемостаза:</a:t>
            </a:r>
          </a:p>
          <a:p>
            <a:pPr lvl="1"/>
            <a:r>
              <a:rPr lang="ru-RU" sz="2000" dirty="0" smtClean="0"/>
              <a:t>Не получено убедительных данных за наличие дефектов плазменного звена гемостаза</a:t>
            </a:r>
            <a:endParaRPr lang="ru-RU" sz="2000" dirty="0"/>
          </a:p>
          <a:p>
            <a:r>
              <a:rPr lang="ru-RU" sz="2400" dirty="0" smtClean="0"/>
              <a:t>Выявлен:</a:t>
            </a:r>
          </a:p>
          <a:p>
            <a:pPr lvl="1"/>
            <a:r>
              <a:rPr lang="ru-RU" sz="2000" dirty="0" smtClean="0"/>
              <a:t>Очаг эпилептиформной активности в левой лобной доле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700808"/>
            <a:ext cx="8640960" cy="626368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Цель госпитализации: </a:t>
            </a:r>
            <a:r>
              <a:rPr lang="ru-RU" sz="2400" b="1" dirty="0" err="1" smtClean="0">
                <a:solidFill>
                  <a:schemeClr val="tx1"/>
                </a:solidFill>
              </a:rPr>
              <a:t>дообследование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Анамнез жизни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Беременность первая. </a:t>
            </a:r>
          </a:p>
          <a:p>
            <a:pPr lvl="1"/>
            <a:r>
              <a:rPr lang="ru-RU" sz="2400" dirty="0" smtClean="0"/>
              <a:t>ОАГА – нет. Соматический анамнез: хронический пиелонефрит</a:t>
            </a:r>
          </a:p>
          <a:p>
            <a:r>
              <a:rPr lang="ru-RU" sz="2400" dirty="0" smtClean="0"/>
              <a:t>Роды первые, в сроке 39 недель, </a:t>
            </a:r>
          </a:p>
          <a:p>
            <a:pPr lvl="1"/>
            <a:r>
              <a:rPr lang="ru-RU" sz="2400" dirty="0" err="1" smtClean="0"/>
              <a:t>Интранатальные</a:t>
            </a:r>
            <a:r>
              <a:rPr lang="ru-RU" sz="2400" dirty="0" smtClean="0"/>
              <a:t> факторы риска – нет. </a:t>
            </a:r>
          </a:p>
          <a:p>
            <a:r>
              <a:rPr lang="ru-RU" sz="2400" dirty="0" smtClean="0"/>
              <a:t>Вес при рождении 3230 г.</a:t>
            </a:r>
          </a:p>
          <a:p>
            <a:r>
              <a:rPr lang="ru-RU" sz="2400" dirty="0" smtClean="0"/>
              <a:t>Оценка по </a:t>
            </a:r>
            <a:r>
              <a:rPr lang="ru-RU" sz="2400" dirty="0" err="1" smtClean="0"/>
              <a:t>Апгар</a:t>
            </a:r>
            <a:r>
              <a:rPr lang="ru-RU" sz="2400" dirty="0" smtClean="0"/>
              <a:t> 8/9 баллов</a:t>
            </a:r>
          </a:p>
          <a:p>
            <a:r>
              <a:rPr lang="ru-RU" sz="2400" dirty="0" smtClean="0"/>
              <a:t>Период </a:t>
            </a:r>
            <a:r>
              <a:rPr lang="ru-RU" sz="2400" dirty="0"/>
              <a:t>адаптации без </a:t>
            </a:r>
            <a:r>
              <a:rPr lang="ru-RU" sz="2400" dirty="0" smtClean="0"/>
              <a:t>особенностей (выписана из роддома на 4е сутки жизни)</a:t>
            </a:r>
          </a:p>
          <a:p>
            <a:r>
              <a:rPr lang="ru-RU" sz="2400" dirty="0" smtClean="0"/>
              <a:t>Грудное вскармливание с рождения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5733256"/>
            <a:ext cx="86409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Фактор риска </a:t>
            </a:r>
            <a:r>
              <a:rPr lang="ru-RU" sz="2000" b="1" dirty="0" err="1" smtClean="0">
                <a:solidFill>
                  <a:schemeClr val="tx1"/>
                </a:solidFill>
              </a:rPr>
              <a:t>ГрБН</a:t>
            </a:r>
            <a:r>
              <a:rPr lang="ru-RU" sz="2000" b="1" dirty="0" smtClean="0">
                <a:solidFill>
                  <a:schemeClr val="tx1"/>
                </a:solidFill>
              </a:rPr>
              <a:t> – исключительно грудное вскармливание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Данных в пользу родовой травмы, ППЦНС нет.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④ ГБОУ ВПО РНИМУ им. Н.И. Пирогова Минздрава России, НИКИ Педиатрии г. Москва (2 месяца </a:t>
            </a:r>
            <a:r>
              <a:rPr lang="ru-RU" dirty="0" smtClean="0"/>
              <a:t>24) </a:t>
            </a:r>
            <a:r>
              <a:rPr lang="ru-RU" dirty="0"/>
              <a:t>дня)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64" y="2680320"/>
            <a:ext cx="8229600" cy="2260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Основной</a:t>
            </a:r>
            <a:r>
              <a:rPr lang="ru-RU" sz="2400" dirty="0" smtClean="0"/>
              <a:t>: последствия </a:t>
            </a:r>
            <a:r>
              <a:rPr lang="ru-RU" sz="2400" dirty="0"/>
              <a:t>тяжелого геморрагического поражения ЦНС. Кистозная </a:t>
            </a:r>
            <a:r>
              <a:rPr lang="ru-RU" sz="2400" dirty="0" err="1"/>
              <a:t>энцефаломаляция</a:t>
            </a:r>
            <a:r>
              <a:rPr lang="ru-RU" sz="2400" dirty="0"/>
              <a:t>. Киста прозрачной перегородки. Синдром мышечной дистонии. Симптоматическая фокальная эпилепсия.</a:t>
            </a:r>
          </a:p>
          <a:p>
            <a:pPr>
              <a:buNone/>
            </a:pPr>
            <a:r>
              <a:rPr lang="ru-RU" sz="2400" b="1" dirty="0" err="1" smtClean="0"/>
              <a:t>Сопуствующий</a:t>
            </a:r>
            <a:r>
              <a:rPr lang="ru-RU" sz="2400" dirty="0" smtClean="0"/>
              <a:t>: </a:t>
            </a:r>
            <a:r>
              <a:rPr lang="ru-RU" sz="2400" dirty="0" err="1"/>
              <a:t>билиарная</a:t>
            </a:r>
            <a:r>
              <a:rPr lang="ru-RU" sz="2400" dirty="0"/>
              <a:t> </a:t>
            </a:r>
            <a:r>
              <a:rPr lang="ru-RU" sz="2400" dirty="0" smtClean="0"/>
              <a:t>дисфункция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938536"/>
            <a:ext cx="8640960" cy="626368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Диагноз при выписке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⑤Морозовская </a:t>
            </a:r>
            <a:r>
              <a:rPr lang="ru-RU" dirty="0"/>
              <a:t>детская городская больница </a:t>
            </a:r>
            <a:r>
              <a:rPr lang="ru-RU" dirty="0" smtClean="0"/>
              <a:t>г</a:t>
            </a:r>
            <a:r>
              <a:rPr lang="ru-RU" dirty="0"/>
              <a:t>. </a:t>
            </a:r>
            <a:r>
              <a:rPr lang="ru-RU" dirty="0" smtClean="0"/>
              <a:t>Москвы (6 месяцев)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Жалобы на участки роста волос, отличающихся по цвету и консистенции в местах </a:t>
            </a:r>
            <a:r>
              <a:rPr lang="ru-RU" dirty="0" err="1" smtClean="0"/>
              <a:t>травматизации</a:t>
            </a:r>
            <a:r>
              <a:rPr lang="ru-RU" dirty="0" smtClean="0"/>
              <a:t> кожи головы</a:t>
            </a:r>
          </a:p>
          <a:p>
            <a:r>
              <a:rPr lang="ru-RU" dirty="0" smtClean="0"/>
              <a:t>Предположение о </a:t>
            </a:r>
            <a:r>
              <a:rPr lang="ru-RU" dirty="0" err="1" smtClean="0"/>
              <a:t>коагулопатии</a:t>
            </a:r>
            <a:endParaRPr lang="ru-RU" dirty="0" smtClean="0"/>
          </a:p>
          <a:p>
            <a:r>
              <a:rPr lang="ru-RU" dirty="0" smtClean="0"/>
              <a:t>Госпитализация в гематологическое отделение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6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20280"/>
            <a:ext cx="8229600" cy="8926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Гемостаз компенсирован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⑤Морозовская </a:t>
            </a:r>
            <a:r>
              <a:rPr lang="ru-RU" dirty="0"/>
              <a:t>детская городская больница </a:t>
            </a:r>
            <a:r>
              <a:rPr lang="ru-RU" dirty="0" smtClean="0"/>
              <a:t>г</a:t>
            </a:r>
            <a:r>
              <a:rPr lang="ru-RU" dirty="0"/>
              <a:t>. </a:t>
            </a:r>
            <a:r>
              <a:rPr lang="ru-RU" dirty="0" smtClean="0"/>
              <a:t>Москвы (6 месяцев)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055928"/>
              </p:ext>
            </p:extLst>
          </p:nvPr>
        </p:nvGraphicFramePr>
        <p:xfrm>
          <a:off x="107501" y="2924944"/>
          <a:ext cx="9036498" cy="3566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166">
                  <a:extLst>
                    <a:ext uri="{9D8B030D-6E8A-4147-A177-3AD203B41FA5}">
                      <a16:colId xmlns="" xmlns:a16="http://schemas.microsoft.com/office/drawing/2014/main" val="1739872300"/>
                    </a:ext>
                  </a:extLst>
                </a:gridCol>
                <a:gridCol w="3012166">
                  <a:extLst>
                    <a:ext uri="{9D8B030D-6E8A-4147-A177-3AD203B41FA5}">
                      <a16:colId xmlns="" xmlns:a16="http://schemas.microsoft.com/office/drawing/2014/main" val="893350921"/>
                    </a:ext>
                  </a:extLst>
                </a:gridCol>
                <a:gridCol w="3012166"/>
              </a:tblGrid>
              <a:tr h="542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Тест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Результат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норма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</a:tr>
              <a:tr h="542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Протромбиновый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индекс по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Квику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75-130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627874053"/>
                  </a:ext>
                </a:extLst>
              </a:tr>
              <a:tr h="3101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МНО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0,94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742954321"/>
                  </a:ext>
                </a:extLst>
              </a:tr>
              <a:tr h="310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Фибриноген по Клаусу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2,2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329145636"/>
                  </a:ext>
                </a:extLst>
              </a:tr>
              <a:tr h="310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Тромбиновое</a:t>
                      </a:r>
                      <a:r>
                        <a:rPr lang="ru-RU" sz="1400" dirty="0" smtClean="0"/>
                        <a:t> время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17,3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906818973"/>
                  </a:ext>
                </a:extLst>
              </a:tr>
              <a:tr h="3101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АЧТВ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38,3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28-43</a:t>
                      </a:r>
                      <a:endParaRPr lang="ru-RU" sz="1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4273269759"/>
                  </a:ext>
                </a:extLst>
              </a:tr>
              <a:tr h="3101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Антитромбин</a:t>
                      </a:r>
                      <a:r>
                        <a:rPr lang="ru-RU" sz="1400" baseline="0" dirty="0" smtClean="0"/>
                        <a:t> 3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127,7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144101961"/>
                  </a:ext>
                </a:extLst>
              </a:tr>
              <a:tr h="3101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Ф.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en-US" sz="1400" baseline="0" dirty="0" smtClean="0"/>
                        <a:t>VIII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62,3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50-200</a:t>
                      </a:r>
                      <a:endParaRPr lang="ru-RU" sz="1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736605665"/>
                  </a:ext>
                </a:extLst>
              </a:tr>
              <a:tr h="3101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Ф.</a:t>
                      </a:r>
                      <a:r>
                        <a:rPr lang="en-US" sz="1400" dirty="0" smtClean="0"/>
                        <a:t>IX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54,3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50-200</a:t>
                      </a:r>
                      <a:endParaRPr lang="ru-RU" sz="1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515979784"/>
                  </a:ext>
                </a:extLst>
              </a:tr>
              <a:tr h="3101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Ф. </a:t>
                      </a:r>
                      <a:r>
                        <a:rPr lang="ru-RU" sz="1400" dirty="0" err="1" smtClean="0"/>
                        <a:t>Виллебранта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50-150</a:t>
                      </a:r>
                      <a:endParaRPr lang="ru-RU" sz="1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729911800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51520" y="1556792"/>
            <a:ext cx="8640960" cy="626368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Исследование системы гемостаза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20280"/>
            <a:ext cx="8229600" cy="8926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Симптоматическая </a:t>
            </a:r>
            <a:r>
              <a:rPr lang="ru-RU" sz="2400" dirty="0"/>
              <a:t>фокальная эпилепсия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⑤Морозовская </a:t>
            </a:r>
            <a:r>
              <a:rPr lang="ru-RU" dirty="0"/>
              <a:t>детская городская больница </a:t>
            </a:r>
            <a:r>
              <a:rPr lang="ru-RU" dirty="0" smtClean="0"/>
              <a:t>г</a:t>
            </a:r>
            <a:r>
              <a:rPr lang="ru-RU" dirty="0"/>
              <a:t>. </a:t>
            </a:r>
            <a:r>
              <a:rPr lang="ru-RU" dirty="0" smtClean="0"/>
              <a:t>Москвы (6 месяцев)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556792"/>
            <a:ext cx="8640960" cy="626368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Диагноз при выписке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Вынесенные уроки и упущенные возможности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Острое начало, быстрое прогрессирование заболевания и ухудшение состояния ребёнка</a:t>
            </a:r>
          </a:p>
          <a:p>
            <a:r>
              <a:rPr lang="ru-RU" sz="2400" dirty="0" smtClean="0"/>
              <a:t>Нет настороженности в отношении поздней формы геморрагической болезни новорождённых</a:t>
            </a:r>
          </a:p>
          <a:p>
            <a:r>
              <a:rPr lang="ru-RU" sz="2400" dirty="0" smtClean="0"/>
              <a:t>При наличии </a:t>
            </a:r>
            <a:r>
              <a:rPr lang="ru-RU" sz="2400" dirty="0" err="1" smtClean="0"/>
              <a:t>несворачивающихся</a:t>
            </a:r>
            <a:r>
              <a:rPr lang="ru-RU" sz="2400" dirty="0" smtClean="0"/>
              <a:t> сгустков в плевральной полости не выполнена </a:t>
            </a:r>
            <a:r>
              <a:rPr lang="ru-RU" sz="2400" dirty="0" err="1" smtClean="0"/>
              <a:t>коагулограмма</a:t>
            </a:r>
            <a:endParaRPr lang="ru-RU" sz="2400" dirty="0" smtClean="0"/>
          </a:p>
          <a:p>
            <a:r>
              <a:rPr lang="ru-RU" sz="2400" dirty="0" smtClean="0"/>
              <a:t>Диагноз поставлен ретроспективно, методом исключения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72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всем, кто помогает таким детям реабилитироваться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19" y="1600200"/>
            <a:ext cx="6811561" cy="4525963"/>
          </a:xfrm>
        </p:spPr>
      </p:pic>
    </p:spTree>
    <p:extLst>
      <p:ext uri="{BB962C8B-B14F-4D97-AF65-F5344CB8AC3E}">
        <p14:creationId xmlns:p14="http://schemas.microsoft.com/office/powerpoint/2010/main" val="32373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Спасибо за внимание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5" t="18345" r="15306"/>
          <a:stretch/>
        </p:blipFill>
        <p:spPr>
          <a:xfrm flipV="1">
            <a:off x="5397373" y="1253215"/>
            <a:ext cx="3661541" cy="260783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1" t="19894" r="21241" b="5065"/>
          <a:stretch/>
        </p:blipFill>
        <p:spPr>
          <a:xfrm>
            <a:off x="82323" y="1268760"/>
            <a:ext cx="3841605" cy="255172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8" r="12857"/>
          <a:stretch/>
        </p:blipFill>
        <p:spPr>
          <a:xfrm rot="5400000">
            <a:off x="3367290" y="4168506"/>
            <a:ext cx="2890259" cy="239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Возраст </a:t>
            </a:r>
            <a:r>
              <a:rPr lang="ru-RU" sz="2400" b="1" dirty="0" smtClean="0"/>
              <a:t>1 месяц 3 дня</a:t>
            </a:r>
            <a:r>
              <a:rPr lang="ru-RU" sz="2400" dirty="0" smtClean="0"/>
              <a:t>. </a:t>
            </a:r>
          </a:p>
          <a:p>
            <a:pPr marL="0" indent="0">
              <a:buNone/>
            </a:pPr>
            <a:r>
              <a:rPr lang="ru-RU" sz="2400" dirty="0" smtClean="0"/>
              <a:t>Острое начало: подъем температуры 38,2</a:t>
            </a:r>
            <a:r>
              <a:rPr lang="ru-RU" sz="2400" dirty="0" smtClean="0">
                <a:latin typeface="Calibri"/>
              </a:rPr>
              <a:t>⁰С. Вызвана СП</a:t>
            </a:r>
          </a:p>
          <a:p>
            <a:pPr marL="0" indent="0">
              <a:buNone/>
            </a:pPr>
            <a:r>
              <a:rPr lang="ru-RU" sz="2400" dirty="0" smtClean="0">
                <a:latin typeface="Calibri"/>
              </a:rPr>
              <a:t>Диагноз: </a:t>
            </a:r>
            <a:r>
              <a:rPr lang="ru-RU" sz="2400" b="1" dirty="0" smtClean="0">
                <a:solidFill>
                  <a:srgbClr val="C00000"/>
                </a:solidFill>
                <a:latin typeface="Calibri"/>
              </a:rPr>
              <a:t>ОРВИ</a:t>
            </a:r>
            <a:endParaRPr lang="ru-RU" sz="2400" dirty="0" smtClean="0">
              <a:latin typeface="Calibri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Calibri"/>
              </a:rPr>
              <a:t>…???</a:t>
            </a:r>
            <a:endParaRPr lang="ru-RU" sz="4000" b="1" dirty="0">
              <a:solidFill>
                <a:srgbClr val="C00000"/>
              </a:solidFill>
              <a:latin typeface="Calibri"/>
            </a:endParaRPr>
          </a:p>
          <a:p>
            <a:r>
              <a:rPr lang="ru-RU" sz="2400" dirty="0" smtClean="0">
                <a:latin typeface="Calibri"/>
              </a:rPr>
              <a:t>Возраст  </a:t>
            </a:r>
            <a:r>
              <a:rPr lang="ru-RU" sz="2400" b="1" dirty="0" smtClean="0">
                <a:latin typeface="Calibri"/>
              </a:rPr>
              <a:t>3 месяца 13 дней</a:t>
            </a:r>
          </a:p>
          <a:p>
            <a:pPr marL="0" indent="0" algn="just">
              <a:buNone/>
            </a:pPr>
            <a:r>
              <a:rPr lang="ru-RU" sz="2400" dirty="0"/>
              <a:t>Диагноз: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Последствия тяжелого геморрагического </a:t>
            </a:r>
            <a:r>
              <a:rPr lang="ru-RU" sz="2400" b="1" dirty="0">
                <a:solidFill>
                  <a:srgbClr val="C00000"/>
                </a:solidFill>
              </a:rPr>
              <a:t>поражения ЦНС. Кистозная </a:t>
            </a:r>
            <a:r>
              <a:rPr lang="ru-RU" sz="2400" b="1" dirty="0" err="1">
                <a:solidFill>
                  <a:srgbClr val="C00000"/>
                </a:solidFill>
              </a:rPr>
              <a:t>энцефаломаляция</a:t>
            </a:r>
            <a:r>
              <a:rPr lang="ru-RU" sz="2400" b="1" dirty="0">
                <a:solidFill>
                  <a:srgbClr val="C00000"/>
                </a:solidFill>
              </a:rPr>
              <a:t>. Киста прозрачной перегородки. Синдром мышечной дистонии. Симптоматическая фокальная эпилепсия.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Анамнез заболевания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02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Анамнез заболевания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0343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1 месяц 4 дня – </a:t>
            </a:r>
            <a:r>
              <a:rPr lang="ru-RU" sz="2400" dirty="0"/>
              <a:t>МУЗ «Люберецкая районная больница №3</a:t>
            </a:r>
            <a:r>
              <a:rPr lang="ru-RU" sz="2400" dirty="0" smtClean="0"/>
              <a:t>» → ДГБ </a:t>
            </a:r>
            <a:r>
              <a:rPr lang="ru-RU" sz="2400" dirty="0" err="1" smtClean="0"/>
              <a:t>г.Дзержинск</a:t>
            </a:r>
            <a:r>
              <a:rPr lang="ru-RU" sz="24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1 месяц 5 дней – МУЗ «Люберецкая районная больница №3»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2 месяца 11 дней - МУЗ </a:t>
            </a:r>
            <a:r>
              <a:rPr lang="ru-RU" sz="2400" dirty="0"/>
              <a:t>«Люберецкая районная больница №3</a:t>
            </a:r>
            <a:r>
              <a:rPr lang="ru-RU" sz="2400" dirty="0" smtClean="0"/>
              <a:t>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2 месяца 24 дня – ГБОУ ВПО РНИМУ им. Н.И. Пирогова Минздрава России, НИКИ Педиатрии г. Москва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6 месяцев - Морозовская </a:t>
            </a:r>
            <a:r>
              <a:rPr lang="ru-RU" sz="2400" dirty="0"/>
              <a:t>детская городская больница Департамента здравоохранения г. Москвы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506488"/>
            <a:ext cx="8640960" cy="626368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Госпитализации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① </a:t>
            </a:r>
            <a:r>
              <a:rPr lang="ru-RU" dirty="0"/>
              <a:t>МУЗ «Люберецкая районная больница №3» → ДГБ </a:t>
            </a:r>
            <a:r>
              <a:rPr lang="ru-RU" dirty="0" err="1"/>
              <a:t>г.Дзержинск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Диагноз при поступлении: </a:t>
            </a:r>
            <a:r>
              <a:rPr lang="ru-RU" sz="2400" b="1" dirty="0" smtClean="0"/>
              <a:t>ОРВИ</a:t>
            </a:r>
            <a:r>
              <a:rPr lang="ru-RU" sz="2400" dirty="0" smtClean="0"/>
              <a:t>, абдоминальный синдром. </a:t>
            </a:r>
            <a:r>
              <a:rPr lang="ru-RU" sz="2400" b="1" dirty="0" smtClean="0"/>
              <a:t>Острый живот?</a:t>
            </a:r>
          </a:p>
          <a:p>
            <a:r>
              <a:rPr lang="ru-RU" sz="2400" dirty="0" smtClean="0"/>
              <a:t>Хирургическая патология исключена </a:t>
            </a:r>
          </a:p>
          <a:p>
            <a:r>
              <a:rPr lang="ru-RU" sz="2400" dirty="0" smtClean="0"/>
              <a:t>Перевод в педиатрическое отделение</a:t>
            </a:r>
          </a:p>
          <a:p>
            <a:r>
              <a:rPr lang="ru-RU" sz="2400" dirty="0" smtClean="0"/>
              <a:t>Ухудшение состояния до крайне тяжёлого (в течении суток)</a:t>
            </a:r>
          </a:p>
          <a:p>
            <a:r>
              <a:rPr lang="ru-RU" sz="2400" dirty="0" smtClean="0"/>
              <a:t>Перевод в </a:t>
            </a:r>
            <a:r>
              <a:rPr lang="ru-RU" sz="2400" dirty="0"/>
              <a:t>МУЗ «Люберецкая районная больница №3»</a:t>
            </a:r>
          </a:p>
        </p:txBody>
      </p:sp>
    </p:spTree>
    <p:extLst>
      <p:ext uri="{BB962C8B-B14F-4D97-AF65-F5344CB8AC3E}">
        <p14:creationId xmlns:p14="http://schemas.microsoft.com/office/powerpoint/2010/main" val="21517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76264"/>
            <a:ext cx="8229600" cy="4205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/>
              <a:t>Крайне тяжёлое:</a:t>
            </a:r>
          </a:p>
          <a:p>
            <a:r>
              <a:rPr lang="ru-RU" sz="2000" b="1" dirty="0" smtClean="0"/>
              <a:t>ДН </a:t>
            </a:r>
            <a:r>
              <a:rPr lang="en-US" sz="2000" b="1" dirty="0" smtClean="0"/>
              <a:t>III </a:t>
            </a:r>
            <a:r>
              <a:rPr lang="ru-RU" sz="2000" b="1" dirty="0" smtClean="0"/>
              <a:t>ст.</a:t>
            </a:r>
            <a:r>
              <a:rPr lang="ru-RU" sz="2000" dirty="0" smtClean="0"/>
              <a:t>, перевод на ИВЛ с высоким </a:t>
            </a:r>
            <a:r>
              <a:rPr lang="en-US" sz="2000" dirty="0" smtClean="0"/>
              <a:t>FiO2 </a:t>
            </a:r>
            <a:r>
              <a:rPr lang="ru-RU" sz="2000" dirty="0" smtClean="0"/>
              <a:t>(60%)</a:t>
            </a:r>
            <a:endParaRPr lang="ru-RU" sz="2000" b="1" dirty="0" smtClean="0"/>
          </a:p>
          <a:p>
            <a:r>
              <a:rPr lang="ru-RU" sz="2000" b="1" dirty="0" smtClean="0"/>
              <a:t>Клинически: </a:t>
            </a:r>
            <a:r>
              <a:rPr lang="ru-RU" sz="2000" dirty="0" smtClean="0"/>
              <a:t>кожа бледная, </a:t>
            </a:r>
            <a:r>
              <a:rPr lang="ru-RU" sz="2000" dirty="0" err="1" smtClean="0"/>
              <a:t>акроцианоз</a:t>
            </a:r>
            <a:r>
              <a:rPr lang="ru-RU" sz="2000" dirty="0" smtClean="0"/>
              <a:t>, слева притупление </a:t>
            </a:r>
            <a:r>
              <a:rPr lang="ru-RU" sz="2000" dirty="0" err="1" smtClean="0"/>
              <a:t>перкуторного</a:t>
            </a:r>
            <a:r>
              <a:rPr lang="ru-RU" sz="2000" dirty="0" smtClean="0"/>
              <a:t> звука и ослабление дыхания</a:t>
            </a:r>
          </a:p>
          <a:p>
            <a:r>
              <a:rPr lang="ru-RU" sz="2000" b="1" dirty="0" smtClean="0"/>
              <a:t>Рентгенологически</a:t>
            </a:r>
            <a:r>
              <a:rPr lang="ru-RU" sz="2000" dirty="0"/>
              <a:t>: тотальное затенение ткани левого лёгкого. Справа лёгкое расправлено, инфильтративные изменения. Тень средостения не </a:t>
            </a:r>
            <a:r>
              <a:rPr lang="ru-RU" sz="2000" dirty="0" smtClean="0"/>
              <a:t>смещена.</a:t>
            </a:r>
            <a:endParaRPr lang="ru-RU" sz="2000" dirty="0"/>
          </a:p>
          <a:p>
            <a:r>
              <a:rPr lang="ru-RU" sz="2000" b="1" dirty="0" smtClean="0"/>
              <a:t>ОАК: </a:t>
            </a:r>
            <a:r>
              <a:rPr lang="ru-RU" sz="2000" dirty="0" smtClean="0"/>
              <a:t>тяжёлая анемия, лейкоцитоз</a:t>
            </a:r>
          </a:p>
          <a:p>
            <a:pPr marL="0" indent="0">
              <a:buNone/>
            </a:pPr>
            <a:endParaRPr lang="ru-RU" sz="2000" b="1" dirty="0" smtClean="0"/>
          </a:p>
          <a:p>
            <a:endParaRPr lang="ru-RU" sz="2000" b="1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506488"/>
            <a:ext cx="8640960" cy="626368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Состояние при поступлении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② </a:t>
            </a:r>
            <a:r>
              <a:rPr lang="ru-RU" dirty="0"/>
              <a:t>МУЗ «Люберецкая районная больница №3» </a:t>
            </a:r>
            <a:r>
              <a:rPr lang="ru-RU" dirty="0" smtClean="0"/>
              <a:t>(1 месяц 5 дней)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3" y="5085184"/>
            <a:ext cx="813276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51520" y="6165304"/>
            <a:ext cx="8640960" cy="626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Исследование системы гемостаза не выполнялось</a:t>
            </a:r>
          </a:p>
        </p:txBody>
      </p:sp>
    </p:spTree>
    <p:extLst>
      <p:ext uri="{BB962C8B-B14F-4D97-AF65-F5344CB8AC3E}">
        <p14:creationId xmlns:p14="http://schemas.microsoft.com/office/powerpoint/2010/main" val="1392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2980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1. </a:t>
            </a:r>
            <a:r>
              <a:rPr lang="ru-RU" sz="2400" b="1" dirty="0" smtClean="0"/>
              <a:t>Диагностическая плевральная пункция</a:t>
            </a:r>
            <a:r>
              <a:rPr lang="ru-RU" sz="2400" dirty="0" smtClean="0"/>
              <a:t>: слева эвакуировано 8 мл серозно-геморрагической жидкости</a:t>
            </a:r>
          </a:p>
          <a:p>
            <a:pPr marL="0" indent="0">
              <a:buNone/>
            </a:pPr>
            <a:r>
              <a:rPr lang="ru-RU" sz="2400" dirty="0" smtClean="0"/>
              <a:t>Диагноз: левосторонняя пневмония, реактивный плеврит</a:t>
            </a:r>
          </a:p>
          <a:p>
            <a:pPr marL="0" indent="0">
              <a:buNone/>
            </a:pPr>
            <a:r>
              <a:rPr lang="ru-RU" sz="2400" dirty="0" smtClean="0"/>
              <a:t>2. </a:t>
            </a:r>
            <a:r>
              <a:rPr lang="ru-RU" sz="2400" b="1" dirty="0" err="1" smtClean="0"/>
              <a:t>Торакоцентез</a:t>
            </a:r>
            <a:r>
              <a:rPr lang="ru-RU" sz="2400" b="1" dirty="0" smtClean="0"/>
              <a:t>, дренирование</a:t>
            </a:r>
            <a:r>
              <a:rPr lang="ru-RU" sz="2400" dirty="0" smtClean="0"/>
              <a:t> левой плевральной полости: </a:t>
            </a:r>
            <a:r>
              <a:rPr lang="ru-RU" sz="2400" b="1" dirty="0" smtClean="0">
                <a:solidFill>
                  <a:srgbClr val="C00000"/>
                </a:solidFill>
              </a:rPr>
              <a:t>90 мл геморрагической жидкости без сгустков</a:t>
            </a:r>
          </a:p>
          <a:p>
            <a:pPr marL="0" indent="0">
              <a:buNone/>
            </a:pPr>
            <a:r>
              <a:rPr lang="ru-RU" sz="2400" dirty="0" smtClean="0"/>
              <a:t>Диагноз: </a:t>
            </a:r>
            <a:r>
              <a:rPr lang="ru-RU" sz="2400" dirty="0" err="1" smtClean="0"/>
              <a:t>гидрогематоракс</a:t>
            </a:r>
            <a:r>
              <a:rPr lang="ru-RU" sz="2400" dirty="0" smtClean="0"/>
              <a:t> слева. Гидроторакс справа (?!) без с-</a:t>
            </a:r>
            <a:r>
              <a:rPr lang="ru-RU" sz="2400" dirty="0" err="1" smtClean="0"/>
              <a:t>ма</a:t>
            </a:r>
            <a:r>
              <a:rPr lang="ru-RU" sz="2400" dirty="0" smtClean="0"/>
              <a:t> внутригрудного напряжения</a:t>
            </a:r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② </a:t>
            </a:r>
            <a:r>
              <a:rPr lang="ru-RU" dirty="0"/>
              <a:t>МУЗ «Люберецкая районная больница №3» </a:t>
            </a:r>
            <a:r>
              <a:rPr lang="ru-RU" dirty="0" smtClean="0"/>
              <a:t>(1 месяц 5 дней)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5877272"/>
            <a:ext cx="8640960" cy="626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Исследование системы гемостаза не выполнялось.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Поздняя форма </a:t>
            </a:r>
            <a:r>
              <a:rPr lang="ru-RU" sz="2000" b="1" dirty="0" err="1" smtClean="0">
                <a:solidFill>
                  <a:schemeClr val="tx1"/>
                </a:solidFill>
              </a:rPr>
              <a:t>ГрБН</a:t>
            </a:r>
            <a:r>
              <a:rPr lang="ru-RU" sz="2000" b="1" dirty="0" smtClean="0">
                <a:solidFill>
                  <a:schemeClr val="tx1"/>
                </a:solidFill>
              </a:rPr>
              <a:t> не заподозрена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506488"/>
            <a:ext cx="8640960" cy="626368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Экстренные лечебно-диагностические мероприятия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76264"/>
            <a:ext cx="8229600" cy="4205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При поступлении:  </a:t>
            </a:r>
            <a:r>
              <a:rPr lang="ru-RU" sz="2000" dirty="0" err="1" smtClean="0"/>
              <a:t>генерализованные</a:t>
            </a:r>
            <a:r>
              <a:rPr lang="ru-RU" sz="2000" dirty="0" smtClean="0"/>
              <a:t> </a:t>
            </a:r>
            <a:r>
              <a:rPr lang="ru-RU" sz="2000" dirty="0" err="1" smtClean="0"/>
              <a:t>клонико</a:t>
            </a:r>
            <a:r>
              <a:rPr lang="ru-RU" sz="2000" dirty="0" smtClean="0"/>
              <a:t>-тонические судороги</a:t>
            </a:r>
          </a:p>
          <a:p>
            <a:r>
              <a:rPr lang="ru-RU" sz="2000" b="1" dirty="0" smtClean="0"/>
              <a:t>НСГ 1 месяц 5 дней</a:t>
            </a:r>
            <a:r>
              <a:rPr lang="ru-RU" sz="2000" dirty="0" smtClean="0"/>
              <a:t>: </a:t>
            </a:r>
            <a:r>
              <a:rPr lang="ru-RU" sz="2000" dirty="0"/>
              <a:t>ассиметричное расширение латеральных желудочков, признаки </a:t>
            </a:r>
            <a:r>
              <a:rPr lang="ru-RU" sz="2000" dirty="0" smtClean="0"/>
              <a:t>гипоксии</a:t>
            </a:r>
          </a:p>
          <a:p>
            <a:pPr marL="0" indent="0">
              <a:buNone/>
            </a:pPr>
            <a:r>
              <a:rPr lang="ru-RU" sz="2000" dirty="0" smtClean="0"/>
              <a:t>Назначена противосудорожная терапия: </a:t>
            </a:r>
            <a:r>
              <a:rPr lang="ru-RU" sz="2000" dirty="0" err="1" smtClean="0"/>
              <a:t>Конвулекс</a:t>
            </a:r>
            <a:r>
              <a:rPr lang="ru-RU" sz="2000" dirty="0" smtClean="0"/>
              <a:t> в/в 30 мг/кг</a:t>
            </a:r>
          </a:p>
          <a:p>
            <a:r>
              <a:rPr lang="ru-RU" sz="2000" b="1" dirty="0" smtClean="0"/>
              <a:t>НСГ 1 месяц 18 дней: </a:t>
            </a:r>
            <a:r>
              <a:rPr lang="ru-RU" sz="2000" dirty="0"/>
              <a:t>расширение латеральных желудочков, признаки </a:t>
            </a:r>
            <a:r>
              <a:rPr lang="ru-RU" sz="2000" dirty="0" err="1"/>
              <a:t>субэпиндимальной</a:t>
            </a:r>
            <a:r>
              <a:rPr lang="ru-RU" sz="2000" dirty="0"/>
              <a:t> кисты слева. Диффузные изменения левого </a:t>
            </a:r>
            <a:r>
              <a:rPr lang="ru-RU" sz="2000" dirty="0" smtClean="0"/>
              <a:t>полушария</a:t>
            </a:r>
          </a:p>
          <a:p>
            <a:r>
              <a:rPr lang="ru-RU" sz="2000" b="1" dirty="0" smtClean="0"/>
              <a:t>МРТ 1 месяц 25 дней: </a:t>
            </a:r>
            <a:r>
              <a:rPr lang="ru-RU" sz="2000" dirty="0" err="1"/>
              <a:t>Субдуральная</a:t>
            </a:r>
            <a:r>
              <a:rPr lang="ru-RU" sz="2000" dirty="0"/>
              <a:t> гематома задней черепной ямки, </a:t>
            </a:r>
            <a:r>
              <a:rPr lang="ru-RU" sz="2000" dirty="0" err="1"/>
              <a:t>лейкомаляция</a:t>
            </a:r>
            <a:r>
              <a:rPr lang="ru-RU" sz="2000" dirty="0"/>
              <a:t> и кистозная трансформация </a:t>
            </a:r>
            <a:r>
              <a:rPr lang="ru-RU" sz="2000" dirty="0" err="1"/>
              <a:t>конвекситальных</a:t>
            </a:r>
            <a:r>
              <a:rPr lang="ru-RU" sz="2000" dirty="0"/>
              <a:t> отделов больших полушарий мозга, расширение наружных и внутренних </a:t>
            </a:r>
            <a:r>
              <a:rPr lang="ru-RU" sz="2000" dirty="0" err="1"/>
              <a:t>ликворных</a:t>
            </a:r>
            <a:r>
              <a:rPr lang="ru-RU" sz="2000" dirty="0"/>
              <a:t> пространств по открытому типу, киста прозрачной перегородки</a:t>
            </a:r>
            <a:endParaRPr lang="ru-RU" sz="2000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506488"/>
            <a:ext cx="8640960" cy="626368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Неврологическая симптоматика и обследование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② </a:t>
            </a:r>
            <a:r>
              <a:rPr lang="ru-RU" dirty="0"/>
              <a:t>МУЗ «Люберецкая районная больница №3» </a:t>
            </a:r>
          </a:p>
        </p:txBody>
      </p:sp>
    </p:spTree>
    <p:extLst>
      <p:ext uri="{BB962C8B-B14F-4D97-AF65-F5344CB8AC3E}">
        <p14:creationId xmlns:p14="http://schemas.microsoft.com/office/powerpoint/2010/main" val="14320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24336"/>
            <a:ext cx="8229600" cy="218884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Узи</a:t>
            </a:r>
            <a:r>
              <a:rPr lang="ru-RU" sz="2400" dirty="0" smtClean="0"/>
              <a:t> органов грудной полости : увеличение размеров тимуса, </a:t>
            </a:r>
            <a:r>
              <a:rPr lang="ru-RU" sz="2400" dirty="0" err="1" smtClean="0"/>
              <a:t>тимома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Рентген грудной клетки( 1 </a:t>
            </a:r>
            <a:r>
              <a:rPr lang="ru-RU" sz="2400" dirty="0" err="1" smtClean="0"/>
              <a:t>мес</a:t>
            </a:r>
            <a:r>
              <a:rPr lang="ru-RU" sz="2400" dirty="0" smtClean="0"/>
              <a:t> 13 дней): очаговых и инфильтративных изменений не выявлено, значительное сокращение долей тимуса, тень сердца без особенностей. </a:t>
            </a:r>
          </a:p>
          <a:p>
            <a:endParaRPr lang="ru-RU" sz="2400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② </a:t>
            </a:r>
            <a:r>
              <a:rPr lang="ru-RU" dirty="0"/>
              <a:t>МУЗ «Люберецкая районная больница №3»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506488"/>
            <a:ext cx="8640960" cy="626368"/>
          </a:xfrm>
          <a:prstGeom prst="round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Диагностика кровоизлияния в тимус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1700</Words>
  <Application>Microsoft Office PowerPoint</Application>
  <PresentationFormat>Экран (4:3)</PresentationFormat>
  <Paragraphs>298</Paragraphs>
  <Slides>26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Поздняя геморрагическая болезнь новорождённых </vt:lpstr>
      <vt:lpstr>Анамнез жизни</vt:lpstr>
      <vt:lpstr>Презентация PowerPoint</vt:lpstr>
      <vt:lpstr>Анамнез заболевания</vt:lpstr>
      <vt:lpstr>① МУЗ «Люберецкая районная больница №3» → ДГБ г.Дзержинск </vt:lpstr>
      <vt:lpstr>② МУЗ «Люберецкая районная больница №3» (1 месяц 5 дней)</vt:lpstr>
      <vt:lpstr>② МУЗ «Люберецкая районная больница №3» (1 месяц 5 дней)</vt:lpstr>
      <vt:lpstr>② МУЗ «Люберецкая районная больница №3» </vt:lpstr>
      <vt:lpstr>② МУЗ «Люберецкая районная больница №3» </vt:lpstr>
      <vt:lpstr>② МУЗ «Люберецкая районная больница №3» </vt:lpstr>
      <vt:lpstr>② МУЗ «Люберецкая районная больница №3» </vt:lpstr>
      <vt:lpstr>② МУЗ «Люберецкая районная больница №3» </vt:lpstr>
      <vt:lpstr>② МУЗ «Люберецкая районная больница №3» (1 месяц 5 дней) </vt:lpstr>
      <vt:lpstr>③МУЗ «Люберецкая районная больница №3» (2 месяца 11 дней)</vt:lpstr>
      <vt:lpstr>③МУЗ «Люберецкая районная больница №3» (2 месяца 11 дней)</vt:lpstr>
      <vt:lpstr>③МУЗ «Люберецкая районная больница №3» (2 месяца 11 дней)</vt:lpstr>
      <vt:lpstr>③МУЗ «Люберецкая районная больница №3» (2 месяца 16 дней)</vt:lpstr>
      <vt:lpstr>③МУЗ «Люберецкая районная больница №3» (2 месяца 16 дней)</vt:lpstr>
      <vt:lpstr>④ ГБОУ ВПО РНИМУ им. Н.И. Пирогова Минздрава России, НИКИ Педиатрии г. Москва (2 месяца 24 дня) </vt:lpstr>
      <vt:lpstr>④ ГБОУ ВПО РНИМУ им. Н.И. Пирогова Минздрава России, НИКИ Педиатрии г. Москва (2 месяца 24) дня) </vt:lpstr>
      <vt:lpstr>⑤Морозовская детская городская больница г. Москвы (6 месяцев)</vt:lpstr>
      <vt:lpstr>⑤Морозовская детская городская больница г. Москвы (6 месяцев)</vt:lpstr>
      <vt:lpstr>⑤Морозовская детская городская больница г. Москвы (6 месяцев)</vt:lpstr>
      <vt:lpstr>Вынесенные уроки и упущенные возможности</vt:lpstr>
      <vt:lpstr>Спасибо всем, кто помогает таким детям реабилитироваться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Поздняя геморрагическая болезнь новорождённых </dc:title>
  <dc:creator>Ol'ga</dc:creator>
  <cp:lastModifiedBy>Ol'ga</cp:lastModifiedBy>
  <cp:revision>85</cp:revision>
  <dcterms:created xsi:type="dcterms:W3CDTF">2017-03-09T09:24:35Z</dcterms:created>
  <dcterms:modified xsi:type="dcterms:W3CDTF">2017-03-14T12:34:15Z</dcterms:modified>
</cp:coreProperties>
</file>