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1" r:id="rId14"/>
    <p:sldId id="266" r:id="rId15"/>
    <p:sldId id="267" r:id="rId16"/>
    <p:sldId id="268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14.03.2017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04664"/>
            <a:ext cx="7918648" cy="3456383"/>
          </a:xfrm>
        </p:spPr>
        <p:txBody>
          <a:bodyPr>
            <a:normAutofit/>
          </a:bodyPr>
          <a:lstStyle/>
          <a:p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ВИТАМИН К</a:t>
            </a:r>
            <a:r>
              <a:rPr lang="ru-RU" sz="6000" baseline="-25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6000" dirty="0" smtClean="0">
                <a:latin typeface="Times New Roman" pitchFamily="18" charset="0"/>
                <a:cs typeface="Times New Roman" pitchFamily="18" charset="0"/>
              </a:rPr>
              <a:t>, ВИКАСОЛ и все о них</a:t>
            </a:r>
            <a:r>
              <a:rPr lang="ru-RU" sz="6000" baseline="-25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60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Ассистент кафедры </a:t>
            </a:r>
            <a:r>
              <a:rPr lang="ru-RU" dirty="0" err="1" smtClean="0"/>
              <a:t>неонатологии</a:t>
            </a:r>
            <a:r>
              <a:rPr lang="ru-RU" dirty="0" smtClean="0"/>
              <a:t> и </a:t>
            </a:r>
            <a:r>
              <a:rPr lang="ru-RU" dirty="0" err="1" smtClean="0"/>
              <a:t>неонатальной</a:t>
            </a:r>
            <a:r>
              <a:rPr lang="ru-RU" dirty="0" smtClean="0"/>
              <a:t> реаниматологии, зав.отделением физиологии новорожденных ПЦ СПб ГПМУ      Леваднева М.И.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Препараты витамина К: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Витамин К</a:t>
            </a:r>
            <a:r>
              <a:rPr lang="ru-RU" baseline="-25000" dirty="0" smtClean="0"/>
              <a:t>1</a:t>
            </a:r>
          </a:p>
          <a:p>
            <a:pPr>
              <a:buNone/>
            </a:pPr>
            <a:r>
              <a:rPr lang="ru-RU" baseline="-25000" dirty="0" smtClean="0"/>
              <a:t>     </a:t>
            </a:r>
            <a:r>
              <a:rPr lang="ru-RU" dirty="0" smtClean="0"/>
              <a:t> </a:t>
            </a:r>
            <a:r>
              <a:rPr lang="ru-RU" dirty="0" err="1" smtClean="0"/>
              <a:t>Фитоменадион</a:t>
            </a:r>
            <a:r>
              <a:rPr lang="ru-RU" dirty="0" smtClean="0"/>
              <a:t>   (Синонимы:   </a:t>
            </a:r>
            <a:r>
              <a:rPr lang="ru-RU" dirty="0" err="1" smtClean="0"/>
              <a:t>Канавит</a:t>
            </a:r>
            <a:r>
              <a:rPr lang="ru-RU" dirty="0" smtClean="0"/>
              <a:t>,  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Конакион</a:t>
            </a:r>
            <a:r>
              <a:rPr lang="ru-RU" dirty="0" smtClean="0"/>
              <a:t>,   </a:t>
            </a:r>
            <a:r>
              <a:rPr lang="ru-RU" dirty="0" err="1" smtClean="0"/>
              <a:t>Мефитон</a:t>
            </a:r>
            <a:r>
              <a:rPr lang="ru-RU" dirty="0" smtClean="0"/>
              <a:t>,   </a:t>
            </a:r>
            <a:r>
              <a:rPr lang="ru-RU" dirty="0" err="1" smtClean="0"/>
              <a:t>Филлохинон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Фимедион</a:t>
            </a:r>
            <a:r>
              <a:rPr lang="ru-RU" dirty="0" smtClean="0"/>
              <a:t>, </a:t>
            </a:r>
            <a:r>
              <a:rPr lang="ru-RU" dirty="0" err="1" smtClean="0"/>
              <a:t>Фитонадион</a:t>
            </a:r>
            <a:r>
              <a:rPr lang="ru-RU" dirty="0" smtClean="0"/>
              <a:t>, </a:t>
            </a:r>
            <a:r>
              <a:rPr lang="ru-RU" dirty="0" err="1" smtClean="0"/>
              <a:t>Эвлевен</a:t>
            </a:r>
            <a:r>
              <a:rPr lang="ru-RU" dirty="0" smtClean="0"/>
              <a:t> К и др.)</a:t>
            </a:r>
          </a:p>
          <a:p>
            <a:r>
              <a:rPr lang="ru-RU" dirty="0" smtClean="0"/>
              <a:t>Витамин К</a:t>
            </a:r>
            <a:r>
              <a:rPr lang="ru-RU" baseline="-25000" dirty="0" smtClean="0"/>
              <a:t>3</a:t>
            </a:r>
          </a:p>
          <a:p>
            <a:pPr>
              <a:buNone/>
            </a:pPr>
            <a:r>
              <a:rPr lang="ru-RU" dirty="0" smtClean="0"/>
              <a:t>    </a:t>
            </a:r>
            <a:r>
              <a:rPr lang="ru-RU" dirty="0" err="1" smtClean="0"/>
              <a:t>Викасол</a:t>
            </a:r>
            <a:r>
              <a:rPr lang="ru-RU" dirty="0" smtClean="0"/>
              <a:t> (Синоним: </a:t>
            </a:r>
            <a:r>
              <a:rPr lang="ru-RU" dirty="0" err="1" smtClean="0"/>
              <a:t>Менадион</a:t>
            </a:r>
            <a:r>
              <a:rPr lang="ru-RU" dirty="0" smtClean="0"/>
              <a:t>). Синтетический аналог витамина К, легко растворимый в воде, трудно растворимый в спирте. </a:t>
            </a:r>
            <a:r>
              <a:rPr lang="ru-RU" dirty="0" err="1" smtClean="0"/>
              <a:t>Викасол</a:t>
            </a:r>
            <a:r>
              <a:rPr lang="ru-RU" dirty="0" smtClean="0"/>
              <a:t> вызывает эффект не сам, а образующиеся из него в печени </a:t>
            </a:r>
            <a:r>
              <a:rPr lang="ru-RU" dirty="0" err="1" smtClean="0"/>
              <a:t>филлохинон</a:t>
            </a:r>
            <a:r>
              <a:rPr lang="ru-RU" dirty="0" smtClean="0"/>
              <a:t> и </a:t>
            </a:r>
            <a:r>
              <a:rPr lang="ru-RU" dirty="0" err="1" smtClean="0"/>
              <a:t>менадион</a:t>
            </a:r>
            <a:r>
              <a:rPr lang="ru-RU" dirty="0" smtClean="0"/>
              <a:t> (лишь небольшой процент </a:t>
            </a:r>
            <a:r>
              <a:rPr lang="ru-RU" dirty="0" err="1" smtClean="0"/>
              <a:t>викасола</a:t>
            </a:r>
            <a:r>
              <a:rPr lang="ru-RU" dirty="0" smtClean="0"/>
              <a:t> превращается в действующее вещество, что требует увеличение дозы и повторные введения).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Викасол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Производится в нашей стране на фармацевтических предприятиях:</a:t>
            </a:r>
          </a:p>
          <a:p>
            <a:pPr>
              <a:buNone/>
            </a:pPr>
            <a:r>
              <a:rPr lang="ru-RU" dirty="0" smtClean="0"/>
              <a:t> - ЗАО «</a:t>
            </a:r>
            <a:r>
              <a:rPr lang="ru-RU" dirty="0" err="1" smtClean="0"/>
              <a:t>Биннофарм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- ОАО «</a:t>
            </a:r>
            <a:r>
              <a:rPr lang="ru-RU" dirty="0" err="1" smtClean="0"/>
              <a:t>Новосибхимфарм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- ОАО «</a:t>
            </a:r>
            <a:r>
              <a:rPr lang="ru-RU" dirty="0" err="1" smtClean="0"/>
              <a:t>Дальхимфарм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- ООО «</a:t>
            </a:r>
            <a:r>
              <a:rPr lang="ru-RU" dirty="0" err="1" smtClean="0"/>
              <a:t>Эллара</a:t>
            </a:r>
            <a:r>
              <a:rPr lang="ru-RU" dirty="0" smtClean="0"/>
              <a:t>»</a:t>
            </a:r>
          </a:p>
          <a:p>
            <a:pPr>
              <a:buNone/>
            </a:pPr>
            <a:r>
              <a:rPr lang="ru-RU" dirty="0" smtClean="0"/>
              <a:t> - ОАО «Биосинтез»</a:t>
            </a:r>
          </a:p>
          <a:p>
            <a:pPr>
              <a:buNone/>
            </a:pPr>
            <a:r>
              <a:rPr lang="ru-RU" dirty="0" smtClean="0"/>
              <a:t> - ОАО «</a:t>
            </a:r>
            <a:r>
              <a:rPr lang="ru-RU" dirty="0" err="1" smtClean="0"/>
              <a:t>Мосхимфармпрепараты</a:t>
            </a:r>
            <a:r>
              <a:rPr lang="ru-RU" dirty="0" smtClean="0"/>
              <a:t>» им. Н.А.Семашко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/>
              <a:t>Викасол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Согласно инструкции по применению препарата </a:t>
            </a:r>
            <a:r>
              <a:rPr lang="ru-RU" dirty="0" err="1" smtClean="0"/>
              <a:t>Викасол</a:t>
            </a:r>
            <a:r>
              <a:rPr lang="ru-RU" dirty="0" smtClean="0"/>
              <a:t>, использование у новорожденных разрешено для </a:t>
            </a:r>
            <a:r>
              <a:rPr lang="ru-RU" dirty="0" err="1" smtClean="0"/>
              <a:t>Викасола</a:t>
            </a:r>
            <a:r>
              <a:rPr lang="ru-RU" dirty="0" smtClean="0"/>
              <a:t>, произведенного на предприятиях «</a:t>
            </a:r>
            <a:r>
              <a:rPr lang="ru-RU" dirty="0" err="1" smtClean="0"/>
              <a:t>Биннофарм</a:t>
            </a:r>
            <a:r>
              <a:rPr lang="ru-RU" dirty="0" smtClean="0"/>
              <a:t>», «</a:t>
            </a:r>
            <a:r>
              <a:rPr lang="ru-RU" dirty="0" err="1" smtClean="0"/>
              <a:t>Новосибхимфарм</a:t>
            </a:r>
            <a:r>
              <a:rPr lang="ru-RU" dirty="0" smtClean="0"/>
              <a:t>» и «</a:t>
            </a:r>
            <a:r>
              <a:rPr lang="ru-RU" dirty="0" err="1" smtClean="0"/>
              <a:t>Мосхимфармпрепараты</a:t>
            </a:r>
            <a:r>
              <a:rPr lang="ru-RU" dirty="0" smtClean="0"/>
              <a:t>» им. Н.А.Семашко.</a:t>
            </a:r>
          </a:p>
          <a:p>
            <a:r>
              <a:rPr lang="ru-RU" b="1" dirty="0" smtClean="0"/>
              <a:t>Введение препарата только В/М!</a:t>
            </a:r>
            <a:endParaRPr lang="ru-RU" b="1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Осложнения при использовании </a:t>
            </a:r>
            <a:r>
              <a:rPr lang="ru-RU" b="1" dirty="0" err="1" smtClean="0"/>
              <a:t>Викасола</a:t>
            </a:r>
            <a:r>
              <a:rPr lang="ru-RU" b="1" dirty="0" smtClean="0"/>
              <a:t> у новорожденных: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cs typeface="Times New Roman" pitchFamily="18" charset="0"/>
              </a:rPr>
              <a:t>Высокие дозы </a:t>
            </a:r>
            <a:r>
              <a:rPr lang="ru-RU" dirty="0" err="1" smtClean="0">
                <a:cs typeface="Times New Roman" pitchFamily="18" charset="0"/>
              </a:rPr>
              <a:t>викасола</a:t>
            </a:r>
            <a:r>
              <a:rPr lang="ru-RU" dirty="0" smtClean="0">
                <a:cs typeface="Times New Roman" pitchFamily="18" charset="0"/>
              </a:rPr>
              <a:t> (&gt;10 мг) или длительное его назначение опасны из</a:t>
            </a:r>
            <a:r>
              <a:rPr lang="ru-RU" dirty="0" smtClean="0"/>
              <a:t>-</a:t>
            </a:r>
            <a:r>
              <a:rPr lang="ru-RU" dirty="0" smtClean="0">
                <a:cs typeface="Times New Roman" pitchFamily="18" charset="0"/>
              </a:rPr>
              <a:t>за возможности образования в эритроцитах телец </a:t>
            </a:r>
            <a:r>
              <a:rPr lang="ru-RU" dirty="0" err="1" smtClean="0">
                <a:cs typeface="Times New Roman" pitchFamily="18" charset="0"/>
              </a:rPr>
              <a:t>Гейнца</a:t>
            </a:r>
            <a:r>
              <a:rPr lang="ru-RU" dirty="0" smtClean="0">
                <a:cs typeface="Times New Roman" pitchFamily="18" charset="0"/>
              </a:rPr>
              <a:t>, развития </a:t>
            </a:r>
            <a:r>
              <a:rPr lang="ru-RU" dirty="0" err="1" smtClean="0">
                <a:cs typeface="Times New Roman" pitchFamily="18" charset="0"/>
              </a:rPr>
              <a:t>гипербилирубинемии</a:t>
            </a:r>
            <a:r>
              <a:rPr lang="ru-RU" dirty="0" smtClean="0">
                <a:cs typeface="Times New Roman" pitchFamily="18" charset="0"/>
              </a:rPr>
              <a:t>. </a:t>
            </a:r>
            <a:r>
              <a:rPr lang="ru-RU" dirty="0" err="1" smtClean="0">
                <a:cs typeface="Times New Roman" pitchFamily="18" charset="0"/>
              </a:rPr>
              <a:t>Викасол</a:t>
            </a:r>
            <a:r>
              <a:rPr lang="ru-RU" dirty="0" smtClean="0">
                <a:cs typeface="Times New Roman" pitchFamily="18" charset="0"/>
              </a:rPr>
              <a:t> увеличивает нестабильность </a:t>
            </a:r>
            <a:r>
              <a:rPr lang="ru-RU" dirty="0" err="1" smtClean="0">
                <a:cs typeface="Times New Roman" pitchFamily="18" charset="0"/>
              </a:rPr>
              <a:t>глютатиона</a:t>
            </a:r>
            <a:r>
              <a:rPr lang="ru-RU" dirty="0" smtClean="0">
                <a:cs typeface="Times New Roman" pitchFamily="18" charset="0"/>
              </a:rPr>
              <a:t> эритроцитов и уменьшает возможность его восстановления, вероятно, блокируя </a:t>
            </a:r>
            <a:r>
              <a:rPr lang="ru-RU" dirty="0" err="1" smtClean="0">
                <a:cs typeface="Times New Roman" pitchFamily="18" charset="0"/>
              </a:rPr>
              <a:t>глютатионредуктазу</a:t>
            </a:r>
            <a:r>
              <a:rPr lang="ru-RU" dirty="0" smtClean="0">
                <a:cs typeface="Times New Roman" pitchFamily="18" charset="0"/>
              </a:rPr>
              <a:t>. Это и приводит к образованию преципитатов гемоглобина – телец </a:t>
            </a:r>
            <a:r>
              <a:rPr lang="ru-RU" dirty="0" err="1" smtClean="0">
                <a:cs typeface="Times New Roman" pitchFamily="18" charset="0"/>
              </a:rPr>
              <a:t>Гейнца</a:t>
            </a:r>
            <a:r>
              <a:rPr lang="ru-RU" dirty="0" smtClean="0">
                <a:cs typeface="Times New Roman" pitchFamily="18" charset="0"/>
              </a:rPr>
              <a:t>. Даже в упомянутых дозах </a:t>
            </a:r>
            <a:r>
              <a:rPr lang="ru-RU" dirty="0" err="1" smtClean="0">
                <a:cs typeface="Times New Roman" pitchFamily="18" charset="0"/>
              </a:rPr>
              <a:t>викасол</a:t>
            </a:r>
            <a:r>
              <a:rPr lang="ru-RU" dirty="0" smtClean="0">
                <a:cs typeface="Times New Roman" pitchFamily="18" charset="0"/>
              </a:rPr>
              <a:t> может увеличить интенсивность желтухи за счет усиления гемолиза, но быть причиной ее развития вряд ли может (Ковалев Ю.Р.). Для этого нужны гораздо большие его дозы.</a:t>
            </a:r>
          </a:p>
          <a:p>
            <a:r>
              <a:rPr lang="ru-RU" dirty="0" smtClean="0">
                <a:cs typeface="Times New Roman" pitchFamily="18" charset="0"/>
              </a:rPr>
              <a:t> Витамин К1 подобных осложнений не вызывает.</a:t>
            </a:r>
            <a:r>
              <a:rPr lang="ru-RU" sz="2800" dirty="0" smtClean="0">
                <a:cs typeface="Times New Roman" pitchFamily="18" charset="0"/>
              </a:rPr>
              <a:t> 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Лечение геморрагической болезни новорожденных: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кормление сцеженным материнским молоком 7 раз в сутки в соответствии с возрастными потребностями.</a:t>
            </a:r>
          </a:p>
          <a:p>
            <a:r>
              <a:rPr lang="ru-RU" sz="1600" b="1" dirty="0" smtClean="0"/>
              <a:t>Витамин К внутривенно (предпочтительнее) или внутримышечно. Вводимая доза витамина К</a:t>
            </a:r>
            <a:r>
              <a:rPr lang="ru-RU" sz="1600" b="1" baseline="-25000" dirty="0" smtClean="0"/>
              <a:t>1</a:t>
            </a:r>
            <a:r>
              <a:rPr lang="ru-RU" sz="1600" b="1" dirty="0" smtClean="0"/>
              <a:t> - 1 -2 мг.</a:t>
            </a:r>
          </a:p>
          <a:p>
            <a:r>
              <a:rPr lang="ru-RU" sz="1600" b="1" dirty="0" smtClean="0"/>
              <a:t> Назначение </a:t>
            </a:r>
            <a:r>
              <a:rPr lang="ru-RU" sz="1600" b="1" dirty="0" err="1" smtClean="0"/>
              <a:t>викасола</a:t>
            </a:r>
            <a:r>
              <a:rPr lang="ru-RU" sz="1600" b="1" dirty="0" smtClean="0"/>
              <a:t> (витамин К</a:t>
            </a:r>
            <a:r>
              <a:rPr lang="ru-RU" sz="1600" b="1" baseline="-25000" dirty="0" smtClean="0"/>
              <a:t>3</a:t>
            </a:r>
            <a:r>
              <a:rPr lang="ru-RU" sz="1600" b="1" dirty="0" smtClean="0"/>
              <a:t>) менее эффективно, чем вит. К</a:t>
            </a:r>
            <a:r>
              <a:rPr lang="ru-RU" sz="1600" b="1" baseline="-25000" dirty="0" smtClean="0"/>
              <a:t>1</a:t>
            </a:r>
            <a:r>
              <a:rPr lang="ru-RU" sz="1600" b="1" dirty="0" smtClean="0"/>
              <a:t>.  </a:t>
            </a:r>
            <a:r>
              <a:rPr lang="ru-RU" sz="1600" b="1" dirty="0" err="1" smtClean="0"/>
              <a:t>Викасол</a:t>
            </a:r>
            <a:r>
              <a:rPr lang="ru-RU" sz="1600" b="1" dirty="0" smtClean="0"/>
              <a:t> вводят дважды с интервалом 12 часов: доношенным новорожденным - 5 мг  в/м, недоношенным - 2-3 мг.</a:t>
            </a:r>
          </a:p>
          <a:p>
            <a:r>
              <a:rPr lang="ru-RU" sz="1600" b="1" dirty="0" smtClean="0"/>
              <a:t> В целях надежного повышения уровня </a:t>
            </a:r>
            <a:r>
              <a:rPr lang="ru-RU" sz="1600" b="1" dirty="0" err="1" smtClean="0"/>
              <a:t>витамин-К-зависимых</a:t>
            </a:r>
            <a:r>
              <a:rPr lang="ru-RU" sz="1600" b="1" dirty="0" smtClean="0"/>
              <a:t> факторов свертывания крови, </a:t>
            </a:r>
            <a:r>
              <a:rPr lang="ru-RU" sz="1600" b="1" dirty="0" err="1" smtClean="0"/>
              <a:t>викасол</a:t>
            </a:r>
            <a:r>
              <a:rPr lang="ru-RU" sz="1600" b="1" dirty="0" smtClean="0"/>
              <a:t> вводят даже 3 раза.</a:t>
            </a:r>
          </a:p>
          <a:p>
            <a:pPr fontAlgn="base"/>
            <a:r>
              <a:rPr lang="ru-RU" sz="1600" dirty="0" smtClean="0"/>
              <a:t>При обильном или рецидивирующем кровотечении с явлениями постгеморрагической анемии в/</a:t>
            </a:r>
            <a:r>
              <a:rPr lang="ru-RU" sz="1600" dirty="0" err="1" smtClean="0"/>
              <a:t>в</a:t>
            </a:r>
            <a:r>
              <a:rPr lang="ru-RU" sz="1600" dirty="0" smtClean="0"/>
              <a:t> переливают свежезамороженную плазму или свежую (не более 2 дней копирования) кровь в дозе 15 мл/кг </a:t>
            </a:r>
            <a:r>
              <a:rPr lang="ru-RU" sz="1600" dirty="0" err="1" smtClean="0"/>
              <a:t>капельно</a:t>
            </a:r>
            <a:r>
              <a:rPr lang="ru-RU" sz="1600" dirty="0" smtClean="0"/>
              <a:t> или концентрированный препарат </a:t>
            </a:r>
            <a:r>
              <a:rPr lang="ru-RU" sz="1600" dirty="0" err="1" smtClean="0"/>
              <a:t>протромбинового</a:t>
            </a:r>
            <a:r>
              <a:rPr lang="ru-RU" sz="1600" dirty="0" smtClean="0"/>
              <a:t> комплекса (РР5В) 15-30 ЕД/кг внутривенно </a:t>
            </a:r>
            <a:r>
              <a:rPr lang="ru-RU" sz="1600" dirty="0" err="1" smtClean="0"/>
              <a:t>болюсно</a:t>
            </a:r>
            <a:r>
              <a:rPr lang="ru-RU" sz="1600" dirty="0" smtClean="0"/>
              <a:t>.</a:t>
            </a:r>
          </a:p>
          <a:p>
            <a:pPr fontAlgn="base"/>
            <a:r>
              <a:rPr lang="ru-RU" sz="1600" dirty="0" smtClean="0"/>
              <a:t>При развитии </a:t>
            </a:r>
            <a:r>
              <a:rPr lang="ru-RU" sz="1600" dirty="0" err="1" smtClean="0"/>
              <a:t>гиповолемического</a:t>
            </a:r>
            <a:r>
              <a:rPr lang="ru-RU" sz="1600" dirty="0" smtClean="0"/>
              <a:t> шока сначала проводят </a:t>
            </a:r>
            <a:r>
              <a:rPr lang="ru-RU" sz="1600" dirty="0" err="1" smtClean="0"/>
              <a:t>инфузионную</a:t>
            </a:r>
            <a:r>
              <a:rPr lang="ru-RU" sz="1600" dirty="0" smtClean="0"/>
              <a:t> терапию (после переливания свежезамороженной плазмы в дозе 20 мл/кг) и при необходимости переливают </a:t>
            </a:r>
            <a:r>
              <a:rPr lang="ru-RU" sz="1600" dirty="0" err="1" smtClean="0"/>
              <a:t>эритроцитарную</a:t>
            </a:r>
            <a:r>
              <a:rPr lang="ru-RU" sz="1600" dirty="0" smtClean="0"/>
              <a:t> массу из расчёта 5-10 мл/кг.</a:t>
            </a:r>
          </a:p>
          <a:p>
            <a:pPr fontAlgn="base"/>
            <a:endParaRPr lang="ru-RU" sz="16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Профилактика геморрагической болезни новорожденных: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fontAlgn="base"/>
            <a:r>
              <a:rPr lang="ru-RU" dirty="0" smtClean="0"/>
              <a:t>Профилактику в нашей стране проводят не всем новорождённым, а только из группы высокого риска:  недоношенные, особенно глубоко недоношенные; дети, лишённые грудного вскармливания, находящиеся на парентеральном питании, получающие антибиотики. Кроме того, дети, перенёсшие тяжёлую перинатальную гипоксию и асфиксию, родовую травму, дети после кесарева сечения, дети от беременности, протекавшей с </a:t>
            </a:r>
            <a:r>
              <a:rPr lang="ru-RU" dirty="0" err="1" smtClean="0"/>
              <a:t>гестозом</a:t>
            </a:r>
            <a:r>
              <a:rPr lang="ru-RU" dirty="0" smtClean="0"/>
              <a:t> на фоне низкого синтеза эстрогенов, а также дети от беременности с явлениями </a:t>
            </a:r>
            <a:r>
              <a:rPr lang="ru-RU" dirty="0" err="1" smtClean="0"/>
              <a:t>гепатопатии</a:t>
            </a:r>
            <a:r>
              <a:rPr lang="ru-RU" dirty="0" smtClean="0"/>
              <a:t>, </a:t>
            </a:r>
            <a:r>
              <a:rPr lang="ru-RU" dirty="0" err="1" smtClean="0"/>
              <a:t>энтеропатии</a:t>
            </a:r>
            <a:r>
              <a:rPr lang="ru-RU" dirty="0" smtClean="0"/>
              <a:t>, </a:t>
            </a:r>
            <a:r>
              <a:rPr lang="ru-RU" dirty="0" err="1" smtClean="0"/>
              <a:t>дисбиозом</a:t>
            </a:r>
            <a:r>
              <a:rPr lang="ru-RU" dirty="0" smtClean="0"/>
              <a:t> и </a:t>
            </a:r>
            <a:r>
              <a:rPr lang="ru-RU" dirty="0" err="1" smtClean="0"/>
              <a:t>дисбактериозом</a:t>
            </a:r>
            <a:r>
              <a:rPr lang="ru-RU" dirty="0" smtClean="0"/>
              <a:t> кишечника у матери.</a:t>
            </a:r>
          </a:p>
          <a:p>
            <a:pPr fontAlgn="base"/>
            <a:r>
              <a:rPr lang="ru-RU" dirty="0" smtClean="0"/>
              <a:t>К факторам риска также относят приём на последних сроках беременности матерью ряда лекарственных средств (противосудорожные препараты, антикоагулянты непрямого действия, антибиотики широкого спектра действия и противотуберкулёзные средства).</a:t>
            </a:r>
          </a:p>
          <a:p>
            <a:pPr fontAlgn="base"/>
            <a:r>
              <a:rPr lang="ru-RU" b="1" dirty="0" smtClean="0"/>
              <a:t>С целью профилактики 1% раствор </a:t>
            </a:r>
            <a:r>
              <a:rPr lang="ru-RU" b="1" dirty="0" err="1" smtClean="0"/>
              <a:t>викасола</a:t>
            </a:r>
            <a:r>
              <a:rPr lang="ru-RU" b="1" dirty="0" smtClean="0"/>
              <a:t> назначают из расчета 0,1 мл/кг внутримышечно однократно в течение 1-3 дней.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Профилактика геморрагической болезни новорожденных: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У ряда доношенных детей с </a:t>
            </a:r>
            <a:r>
              <a:rPr lang="ru-RU" dirty="0" err="1" smtClean="0"/>
              <a:t>К-витаминодефицитом</a:t>
            </a:r>
            <a:r>
              <a:rPr lang="ru-RU" dirty="0" smtClean="0"/>
              <a:t> выявить провоцирующие факторы не удается. Поэтому</a:t>
            </a:r>
            <a:r>
              <a:rPr lang="ru-RU" b="1" dirty="0" smtClean="0"/>
              <a:t> Американская академия педиатрии в 1960 г. рекомендовала всем новорожденным сразу после рождения назначать витамин К</a:t>
            </a:r>
            <a:r>
              <a:rPr lang="ru-RU" dirty="0" smtClean="0"/>
              <a:t> (парентеральное введение  всем новорожденным сразу после рождения витамина К</a:t>
            </a:r>
            <a:r>
              <a:rPr lang="ru-RU" baseline="-25000" dirty="0" smtClean="0"/>
              <a:t>1</a:t>
            </a:r>
            <a:r>
              <a:rPr lang="ru-RU" dirty="0" smtClean="0"/>
              <a:t> в дозе 1 мг)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Профилактика геморрагической болезни новорожденных: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Считается неэффективным профилактическое введение витамина К матери до родов или в родах, это не отменяет постнатальную профилактику у ребенка.</a:t>
            </a:r>
          </a:p>
          <a:p>
            <a:r>
              <a:rPr lang="ru-RU" dirty="0" smtClean="0"/>
              <a:t>Матерям с эпилепсией, получающих противосудорожные препараты, рекомендуют назначать внутрь за 2 недели до родов витамин К в дозе 20 мг/</a:t>
            </a:r>
            <a:r>
              <a:rPr lang="ru-RU" dirty="0" err="1" smtClean="0"/>
              <a:t>сут</a:t>
            </a:r>
            <a:r>
              <a:rPr lang="ru-RU" dirty="0" smtClean="0"/>
              <a:t> или 10 мг </a:t>
            </a:r>
            <a:r>
              <a:rPr lang="ru-RU" dirty="0" err="1" smtClean="0"/>
              <a:t>викасола</a:t>
            </a:r>
            <a:r>
              <a:rPr lang="ru-RU" dirty="0" smtClean="0"/>
              <a:t> в/м в родах. Это не отменяет необходимость парентерального введения витамина К ребенку сразу после рождения.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ЗАКЛЮЧЕНИЕ: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Необходимо создание в каждом учреждении родовспоможения локальных протоколов по профилактике и лечению геморрагической болезни новорожденных.</a:t>
            </a:r>
          </a:p>
          <a:p>
            <a:r>
              <a:rPr lang="ru-RU" dirty="0" smtClean="0"/>
              <a:t>Использовать только разрешенные для новорожденных препараты </a:t>
            </a:r>
            <a:r>
              <a:rPr lang="ru-RU" dirty="0" err="1" smtClean="0"/>
              <a:t>Викасола</a:t>
            </a:r>
            <a:r>
              <a:rPr lang="ru-RU" dirty="0" smtClean="0"/>
              <a:t> (согласно инструкции, прилагаемой к препарату), не превышать допустимые дозы и кратность введения.</a:t>
            </a:r>
          </a:p>
          <a:p>
            <a:r>
              <a:rPr lang="ru-RU" dirty="0" smtClean="0"/>
              <a:t>Проводить профилактику геморрагической болезни  всем новорожденным детям.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930226"/>
          </a:xfrm>
        </p:spPr>
        <p:txBody>
          <a:bodyPr>
            <a:normAutofit/>
          </a:bodyPr>
          <a:lstStyle/>
          <a:p>
            <a:r>
              <a:rPr lang="ru-RU" sz="6000" b="1" dirty="0" smtClean="0"/>
              <a:t>Перспективы:</a:t>
            </a:r>
            <a:endParaRPr lang="ru-RU" sz="6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2564904"/>
            <a:ext cx="8219256" cy="356125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    Регистрация на территории нашей страны препаратов витамина К</a:t>
            </a:r>
            <a:r>
              <a:rPr lang="ru-RU" sz="4800" baseline="-25000" dirty="0" smtClean="0"/>
              <a:t>1</a:t>
            </a:r>
            <a:r>
              <a:rPr lang="ru-RU" sz="4800" dirty="0" smtClean="0"/>
              <a:t>.</a:t>
            </a:r>
            <a:endParaRPr lang="ru-RU" sz="4800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Витамин К: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Витамин К – группа жирорастворимых соединений, образующихся в двух основных формах: </a:t>
            </a:r>
            <a:r>
              <a:rPr lang="ru-RU" dirty="0" err="1" smtClean="0"/>
              <a:t>филлохинон</a:t>
            </a:r>
            <a:r>
              <a:rPr lang="ru-RU" dirty="0" smtClean="0"/>
              <a:t> (растительного происхождения, или витамин К</a:t>
            </a:r>
            <a:r>
              <a:rPr lang="ru-RU" baseline="-25000" dirty="0" smtClean="0"/>
              <a:t>1</a:t>
            </a:r>
            <a:r>
              <a:rPr lang="ru-RU" dirty="0" smtClean="0"/>
              <a:t>) и </a:t>
            </a:r>
            <a:r>
              <a:rPr lang="ru-RU" dirty="0" err="1" smtClean="0"/>
              <a:t>менахинон</a:t>
            </a:r>
            <a:r>
              <a:rPr lang="ru-RU" dirty="0" smtClean="0"/>
              <a:t> (животного происхождения, или витамин К</a:t>
            </a:r>
            <a:r>
              <a:rPr lang="ru-RU" baseline="-25000" dirty="0" smtClean="0"/>
              <a:t>2</a:t>
            </a:r>
            <a:r>
              <a:rPr lang="ru-RU" dirty="0" smtClean="0"/>
              <a:t>). Витамин К</a:t>
            </a:r>
            <a:r>
              <a:rPr lang="ru-RU" baseline="-25000" dirty="0" smtClean="0"/>
              <a:t>2</a:t>
            </a:r>
            <a:r>
              <a:rPr lang="ru-RU" dirty="0" smtClean="0"/>
              <a:t> синтезируется в тонком отделе кишечника особыми микроорганизмами – сапрофитными бактериями.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i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rial Narrow" pitchFamily="34" charset="0"/>
              </a:rPr>
              <a:t>Благодарю за внимание!</a:t>
            </a:r>
            <a:endParaRPr lang="ru-RU" sz="6000" i="1" dirty="0">
              <a:solidFill>
                <a:schemeClr val="tx2">
                  <a:lumMod val="60000"/>
                  <a:lumOff val="4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8" name="Picture 2" descr="Нарушение мышечного тонуса у новорожденных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500174"/>
            <a:ext cx="7215238" cy="50006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Витамин К является жирорастворимым витамином, запасаемым у человека в небольших количествах в печени, он разрушается на свету и в щелочных растворах.</a:t>
            </a:r>
          </a:p>
          <a:p>
            <a:r>
              <a:rPr lang="ru-RU" dirty="0" smtClean="0"/>
              <a:t>Впервые было высказано предположение о наличии фактора, влияющего на свертываемость крови, в 1929 г. Датский биохимик Хенрик Дам (</a:t>
            </a:r>
            <a:r>
              <a:rPr lang="ru-RU" dirty="0" err="1" smtClean="0"/>
              <a:t>Henrik</a:t>
            </a:r>
            <a:r>
              <a:rPr lang="ru-RU" dirty="0" smtClean="0"/>
              <a:t> </a:t>
            </a:r>
            <a:r>
              <a:rPr lang="ru-RU" dirty="0" err="1" smtClean="0"/>
              <a:t>Dam</a:t>
            </a:r>
            <a:r>
              <a:rPr lang="ru-RU" dirty="0" smtClean="0"/>
              <a:t>) выделил жирорастворимый витамин, который в 1935 г. назвали витамином К (</a:t>
            </a:r>
            <a:r>
              <a:rPr lang="ru-RU" dirty="0" err="1" smtClean="0"/>
              <a:t>koagulations</a:t>
            </a:r>
            <a:r>
              <a:rPr lang="ru-RU" dirty="0" smtClean="0"/>
              <a:t> </a:t>
            </a:r>
            <a:r>
              <a:rPr lang="ru-RU" dirty="0" err="1" smtClean="0"/>
              <a:t>vitamin</a:t>
            </a:r>
            <a:r>
              <a:rPr lang="ru-RU" dirty="0" smtClean="0"/>
              <a:t>) из-за его роли в свертываемости крови. За эту работу ему в 1943 г. была присуждена Нобелевская премия.</a:t>
            </a:r>
          </a:p>
          <a:p>
            <a:r>
              <a:rPr lang="ru-RU" dirty="0" smtClean="0"/>
              <a:t>Витамин К также играет важную роль в формировании и восстановлении костей, обеспечивает синтез </a:t>
            </a:r>
            <a:r>
              <a:rPr lang="ru-RU" dirty="0" err="1" smtClean="0"/>
              <a:t>остеокальцина</a:t>
            </a:r>
            <a:r>
              <a:rPr lang="ru-RU" dirty="0" smtClean="0"/>
              <a:t> - белка костной такни, на котором кристаллизуется кальций. Он способствует предупреждению </a:t>
            </a:r>
            <a:r>
              <a:rPr lang="ru-RU" dirty="0" err="1" smtClean="0"/>
              <a:t>остеопороза</a:t>
            </a:r>
            <a:r>
              <a:rPr lang="ru-RU" dirty="0" smtClean="0"/>
              <a:t>, участвует в регуляции окислительно-восстановительных процессов в организме.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Важен для обмена веществ в костной и соединительной тканях.</a:t>
            </a:r>
          </a:p>
          <a:p>
            <a:r>
              <a:rPr lang="ru-RU" dirty="0" smtClean="0"/>
              <a:t>Способствует здоровой работе почек.</a:t>
            </a:r>
          </a:p>
          <a:p>
            <a:r>
              <a:rPr lang="ru-RU" dirty="0" smtClean="0"/>
              <a:t>Помогает организму усваивать кальций и обеспечивает его нормальное взаимодействие с витамином </a:t>
            </a:r>
            <a:r>
              <a:rPr lang="en-US" dirty="0" smtClean="0"/>
              <a:t>D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тканях сердца и легких ученые обнаружили белковые соединения, для синтеза которых необходим именно витамин К.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Под общим названием витамин К объединяется большая группа близких по своему химическому составу и действию на организм веществ (от витамина К</a:t>
            </a:r>
            <a:r>
              <a:rPr lang="ru-RU" baseline="-25000" dirty="0" smtClean="0"/>
              <a:t>1</a:t>
            </a:r>
            <a:r>
              <a:rPr lang="ru-RU" dirty="0" smtClean="0"/>
              <a:t> до К</a:t>
            </a:r>
            <a:r>
              <a:rPr lang="ru-RU" baseline="-25000" dirty="0" smtClean="0"/>
              <a:t>7</a:t>
            </a:r>
            <a:r>
              <a:rPr lang="ru-RU" dirty="0" smtClean="0"/>
              <a:t>).</a:t>
            </a:r>
          </a:p>
          <a:p>
            <a:r>
              <a:rPr lang="ru-RU" dirty="0" smtClean="0"/>
              <a:t>Из этой группы наибольший интерес представляют две главные формы витамина К, существующие в природе: витамин К</a:t>
            </a:r>
            <a:r>
              <a:rPr lang="ru-RU" baseline="-25000" dirty="0" smtClean="0"/>
              <a:t>1</a:t>
            </a:r>
            <a:r>
              <a:rPr lang="ru-RU" dirty="0" smtClean="0"/>
              <a:t> и витамин К</a:t>
            </a:r>
            <a:r>
              <a:rPr lang="ru-RU" baseline="-25000" dirty="0" smtClean="0"/>
              <a:t>2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Витамин К</a:t>
            </a:r>
            <a:r>
              <a:rPr lang="ru-RU" baseline="-25000" dirty="0" smtClean="0"/>
              <a:t>1</a:t>
            </a:r>
            <a:r>
              <a:rPr lang="ru-RU" dirty="0" smtClean="0"/>
              <a:t> - вещество, которое синтезируется в растениях и содержится в листьях.</a:t>
            </a:r>
          </a:p>
          <a:p>
            <a:r>
              <a:rPr lang="ru-RU" dirty="0" smtClean="0"/>
              <a:t>Витамин К</a:t>
            </a:r>
            <a:r>
              <a:rPr lang="ru-RU" baseline="-25000" dirty="0" smtClean="0"/>
              <a:t>2</a:t>
            </a:r>
            <a:r>
              <a:rPr lang="ru-RU" dirty="0" smtClean="0"/>
              <a:t> - вещество, которое преимущественно синтезируется в организме человека микроорганизмами (сапрофитными бактериями) в тонком отделе кишечника,</a:t>
            </a:r>
            <a:r>
              <a:rPr lang="ru-RU" b="1" dirty="0" smtClean="0"/>
              <a:t> </a:t>
            </a:r>
            <a:r>
              <a:rPr lang="ru-RU" dirty="0" smtClean="0"/>
              <a:t>но у взрослых он минимально или вообще не всасывается из кишечника, тогда как у младенцев всасывается и является важным источником витамина К для организма.  Также витамин К</a:t>
            </a:r>
            <a:r>
              <a:rPr lang="ru-RU" baseline="-25000" dirty="0" smtClean="0"/>
              <a:t>2 </a:t>
            </a:r>
            <a:r>
              <a:rPr lang="ru-RU" dirty="0" smtClean="0"/>
              <a:t>синтезируется</a:t>
            </a:r>
            <a:r>
              <a:rPr lang="ru-RU" baseline="-25000" dirty="0" smtClean="0"/>
              <a:t> </a:t>
            </a:r>
            <a:r>
              <a:rPr lang="ru-RU" dirty="0" smtClean="0"/>
              <a:t> клетками печени животных и его можно обнаружить во всех тканях животных.</a:t>
            </a:r>
          </a:p>
          <a:p>
            <a:r>
              <a:rPr lang="ru-RU" b="1" dirty="0" smtClean="0"/>
              <a:t> </a:t>
            </a:r>
            <a:r>
              <a:rPr lang="ru-RU" dirty="0" smtClean="0"/>
              <a:t>По химической природе обе разновидности природного витамина К являются нафтохинонами.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К:</a:t>
            </a:r>
            <a:endParaRPr lang="ru-RU" b="1" dirty="0"/>
          </a:p>
        </p:txBody>
      </p:sp>
      <p:pic>
        <p:nvPicPr>
          <p:cNvPr id="4" name="Picture 2" descr="доп7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1078852"/>
            <a:ext cx="7272808" cy="598334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</a:t>
            </a:r>
            <a:r>
              <a:rPr lang="ru-RU" b="1" baseline="-25000" dirty="0" smtClean="0"/>
              <a:t>1</a:t>
            </a:r>
            <a:r>
              <a:rPr lang="ru-RU" b="1" dirty="0" smtClean="0"/>
              <a:t>:</a:t>
            </a:r>
            <a:endParaRPr lang="ru-RU" b="1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Образуется в хлорофилловых зернах растений. Много его в листьях крапивы, траве люцерны, хвое сосны и ели, листьях конского каштана.</a:t>
            </a:r>
          </a:p>
          <a:p>
            <a:r>
              <a:rPr lang="ru-RU" dirty="0" smtClean="0"/>
              <a:t>Витамином К  богаты такие растительные продукты, как шпинат, все виды капусты (особенно брокколи), томаты, зеленый горошек, морковь, петрушка, а также бобовые, злаки и ягоды клюквы, черной смородины и голубики.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Витамин К у плода и новорожденного: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Содержание </a:t>
            </a:r>
            <a:r>
              <a:rPr lang="ru-RU" dirty="0" err="1" smtClean="0"/>
              <a:t>витмина</a:t>
            </a:r>
            <a:r>
              <a:rPr lang="ru-RU" dirty="0" smtClean="0"/>
              <a:t> К у плода не превышает 50% уровня взрослого человека (витамин К очень плохо проникает через плаценту). При этом нередко выявляются дети с практически нулевым уровнем витамина К. К сожалению, не всегда можно предсказать, у какого ребенка имеется такая ситуация </a:t>
            </a:r>
          </a:p>
          <a:p>
            <a:r>
              <a:rPr lang="ru-RU" dirty="0" smtClean="0"/>
              <a:t>После рождения поступление витамина К с грудным молоком незначительно (и в молозиве и женском молоке витамина К, содержится, в среднем, 2 мкг/л, тогда как в коровьем - 5 мкг/л., поэтому женское молоко не может обеспечить потребности новорожденного в витамине К).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Витамин К у новорожденных: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Активная выработка витамина К кишечной микрофлорой начинается с 3-5-х суток жизни, так как становление микрофлоры кишечника на протяжении первой недели жизни происходит постепенно.</a:t>
            </a:r>
          </a:p>
          <a:p>
            <a:r>
              <a:rPr lang="ru-RU" dirty="0" smtClean="0"/>
              <a:t>Это подтверждается и тем, что </a:t>
            </a:r>
            <a:r>
              <a:rPr lang="ru-RU" dirty="0" err="1" smtClean="0"/>
              <a:t>ГрБН</a:t>
            </a:r>
            <a:r>
              <a:rPr lang="ru-RU" dirty="0" smtClean="0"/>
              <a:t> развивается чаще у детей, находящихся на естественном вскармливании, по сравнению с детьми, находящимися на искусственном</a:t>
            </a: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1178</Words>
  <Application>Microsoft Office PowerPoint</Application>
  <PresentationFormat>Экран (4:3)</PresentationFormat>
  <Paragraphs>72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ВИТАМИН К1, ВИКАСОЛ и все о них </vt:lpstr>
      <vt:lpstr>Витамин К:</vt:lpstr>
      <vt:lpstr>Витамин К:</vt:lpstr>
      <vt:lpstr>Витамин К:</vt:lpstr>
      <vt:lpstr>Витамин К:</vt:lpstr>
      <vt:lpstr>Витамин К:</vt:lpstr>
      <vt:lpstr>Витамин К1:</vt:lpstr>
      <vt:lpstr>Витамин К у плода и новорожденного:</vt:lpstr>
      <vt:lpstr>Витамин К у новорожденных:</vt:lpstr>
      <vt:lpstr>Препараты витамина К:</vt:lpstr>
      <vt:lpstr>Викасол:</vt:lpstr>
      <vt:lpstr>Викасол:</vt:lpstr>
      <vt:lpstr>Осложнения при использовании Викасола у новорожденных:</vt:lpstr>
      <vt:lpstr>Лечение геморрагической болезни новорожденных:</vt:lpstr>
      <vt:lpstr>Профилактика геморрагической болезни новорожденных:</vt:lpstr>
      <vt:lpstr>Профилактика геморрагической болезни новорожденных:</vt:lpstr>
      <vt:lpstr>Профилактика геморрагической болезни новорожденных:</vt:lpstr>
      <vt:lpstr>ЗАКЛЮЧЕНИЕ:</vt:lpstr>
      <vt:lpstr>Перспективы: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ВИТАМИН К1, ВИКАСОЛ и все о них </dc:title>
  <dc:creator>Марина</dc:creator>
  <cp:lastModifiedBy>USER</cp:lastModifiedBy>
  <cp:revision>48</cp:revision>
  <dcterms:created xsi:type="dcterms:W3CDTF">2017-03-12T17:45:32Z</dcterms:created>
  <dcterms:modified xsi:type="dcterms:W3CDTF">2017-03-14T09:48:54Z</dcterms:modified>
</cp:coreProperties>
</file>