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7" r:id="rId3"/>
    <p:sldId id="329" r:id="rId4"/>
    <p:sldId id="331" r:id="rId5"/>
    <p:sldId id="328" r:id="rId6"/>
    <p:sldId id="334" r:id="rId7"/>
    <p:sldId id="332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0DCF0"/>
    <a:srgbClr val="FF6699"/>
    <a:srgbClr val="66CCFF"/>
    <a:srgbClr val="CCFFFF"/>
    <a:srgbClr val="E91F5E"/>
    <a:srgbClr val="8C0E35"/>
    <a:srgbClr val="4702C2"/>
    <a:srgbClr val="2020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579" autoAdjust="0"/>
    <p:restoredTop sz="86387" autoAdjust="0"/>
  </p:normalViewPr>
  <p:slideViewPr>
    <p:cSldViewPr>
      <p:cViewPr>
        <p:scale>
          <a:sx n="87" d="100"/>
          <a:sy n="87" d="100"/>
        </p:scale>
        <p:origin x="-1758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6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B9E33-9B9B-4140-8A83-23CCF227ECF5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33651E2-B78E-4B0C-A37C-345106AB2116}" type="pres">
      <dgm:prSet presAssocID="{736B9E33-9B9B-4140-8A83-23CCF227EC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889ACD4-B2AA-44A9-91EE-48B44B1807AE}" type="presOf" srcId="{736B9E33-9B9B-4140-8A83-23CCF227ECF5}" destId="{433651E2-B78E-4B0C-A37C-345106AB2116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9F1F00D-F986-4026-8D0C-1BE47BD5113C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F5EBDC4-2007-46E2-9653-198A81CD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B398FB-661F-4997-8DEB-97DAABECFBDC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7E77BF-B0BC-4831-A215-850E20252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59C217-1006-4C5B-81A4-EC1E0FC0653B}" type="slidenum">
              <a:rPr lang="ru-RU" altLang="ru-RU" sz="1200">
                <a:latin typeface="Calibri" pitchFamily="34" charset="0"/>
              </a:rPr>
              <a:pPr algn="r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0043-C229-479E-BA07-B785BC6BE8CC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2DB9-3404-4AF6-AD60-A3D6EE53D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7E0B-A6C3-4E45-AC39-0DDBE59015B9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CAFF-06C2-456B-A362-172489E4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E1B3-F3FC-45B8-93C2-AA4A9B8D21BE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D018-1D0C-43C9-BDBE-112B06E3D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6015-DE6A-4D48-9411-1833C66D1293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15F6-9799-454A-A30A-3791550D5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1A58-9357-4857-BF0A-BBDC4A2C769C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1205-8133-4C12-942E-6EE2093B3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CF05-FBB3-48F7-AAD0-43296213DE97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EC9B-B6E7-4FE5-A057-1DF25367C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A9CA-DF80-40A4-9CEE-1CCAC1B1E221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E588-51CD-404D-A830-928523086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08034-C435-4E9A-B146-5C866E7A2C98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C48D-5CA1-498E-86B3-A48CF2E76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D24D-E9C2-4407-9D00-54483357CF63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3D6E-1764-466D-9525-9F5C829E1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EE68-EA32-4756-9769-05AF51475808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4CF4-B360-4E94-A303-2CDF0BC99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2271-B7E4-44F1-9938-361EAEAB7817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8612-7B16-424F-AC23-12AD3CCAA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071AB9-4AB3-470C-991B-F44BA32C1B37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DB4E0-7B95-4283-B0F0-15B20927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1"/>
          <p:cNvSpPr txBox="1">
            <a:spLocks noChangeArrowheads="1"/>
          </p:cNvSpPr>
          <p:nvPr/>
        </p:nvSpPr>
        <p:spPr bwMode="auto">
          <a:xfrm>
            <a:off x="3205163" y="5949950"/>
            <a:ext cx="28813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   Санкт-Петербург  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229600" cy="1439862"/>
          </a:xfrm>
        </p:spPr>
        <p:txBody>
          <a:bodyPr/>
          <a:lstStyle/>
          <a:p>
            <a:pPr eaLnBrk="1" hangingPunct="1"/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АЛГОРИТМ ДИФФЕРЕНЦИАЛЬНОЙ ДИАГНОСТИКИ СИНДРОМА ВЯЛОГО РЕБЕНКА </a:t>
            </a:r>
            <a:br>
              <a:rPr lang="ru-RU" sz="2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НА ПРИМЕРЕ КЛИНИЧЕСКОГО СЛУЧАЯ</a:t>
            </a:r>
            <a:r>
              <a:rPr lang="ru-RU" sz="31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75" y="0"/>
            <a:ext cx="46831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2925" y="2928938"/>
            <a:ext cx="7413625" cy="1444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750" y="3214688"/>
            <a:ext cx="6116638" cy="142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750" y="3500438"/>
            <a:ext cx="4892675" cy="144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611188" y="3789363"/>
            <a:ext cx="34559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Мамаева Е.А. врач-невролог 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ФГБУ «СЗФМИЦ им. В.А. Алмазова</a:t>
            </a:r>
          </a:p>
          <a:p>
            <a:pPr>
              <a:spcBef>
                <a:spcPct val="50000"/>
              </a:spcBef>
            </a:pPr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74663" y="2681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3667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КЛЮЧЕВЫЕ АСПЕКТЫ ДИАГНОСТИКИ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9738"/>
            <a:ext cx="9144000" cy="468312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АНАМНЕСТИЧЕСКИЕ ДАННЫЕ (МНОГОВОДИЕ, СЛАБОЕ ШЕВЕЛЕНИЕ ПЛОДА)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81075"/>
            <a:ext cx="9144000" cy="835025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ОСОБЕНОСТИ ФЕНОТИПА: ПОЗА «ЛЯГУШКИ», ДОЛИХОЦЕФАЛИЧЕСКАЯ ФОРМА ЧЕРЕПА, ЭКВИНОВАРУСНЫЕ СТОПЫ</a:t>
            </a:r>
          </a:p>
        </p:txBody>
      </p:sp>
      <p:pic>
        <p:nvPicPr>
          <p:cNvPr id="16389" name="Picture 2" descr="C:\Users\Настя\Documents\НЕВРОЛОГИЯ\ЧЕХОВСКАЯ\фото\FullSizeRender (2)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916113"/>
            <a:ext cx="4211637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8"/>
          <a:srcRect r="53810"/>
          <a:stretch>
            <a:fillRect/>
          </a:stretch>
        </p:blipFill>
        <p:spPr bwMode="auto">
          <a:xfrm>
            <a:off x="4622800" y="1916113"/>
            <a:ext cx="21812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4716463" y="5157788"/>
            <a:ext cx="34559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Times New Roman" pitchFamily="18" charset="0"/>
              </a:rPr>
              <a:t>*</a:t>
            </a:r>
            <a:r>
              <a:rPr lang="ru-RU" sz="1500">
                <a:latin typeface="Times New Roman" pitchFamily="18" charset="0"/>
              </a:rPr>
              <a:t>Moerman et al</a:t>
            </a:r>
            <a:r>
              <a:rPr lang="en-US" sz="1500">
                <a:latin typeface="Times New Roman" pitchFamily="18" charset="0"/>
              </a:rPr>
              <a:t>, 1987, **F. Renaut, Paris</a:t>
            </a:r>
            <a:endParaRPr lang="ru-RU" sz="1500">
              <a:latin typeface="Times New Roman" pitchFamily="18" charset="0"/>
            </a:endParaRPr>
          </a:p>
        </p:txBody>
      </p:sp>
      <p:pic>
        <p:nvPicPr>
          <p:cNvPr id="16392" name="Picture 14" descr="P_20170520_122309"/>
          <p:cNvPicPr>
            <a:picLocks noChangeAspect="1" noChangeArrowheads="1"/>
          </p:cNvPicPr>
          <p:nvPr/>
        </p:nvPicPr>
        <p:blipFill>
          <a:blip r:embed="rId9"/>
          <a:srcRect l="10794" t="12187" r="13651" b="8839"/>
          <a:stretch>
            <a:fillRect/>
          </a:stretch>
        </p:blipFill>
        <p:spPr bwMode="auto">
          <a:xfrm>
            <a:off x="6899275" y="1916113"/>
            <a:ext cx="1704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5"/>
          <p:cNvSpPr txBox="1"/>
          <p:nvPr/>
        </p:nvSpPr>
        <p:spPr>
          <a:xfrm>
            <a:off x="0" y="5516563"/>
            <a:ext cx="9144000" cy="7874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НЕВРОЛОГИЧЕСКИЙ СТАТУС*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МЫШЕЧНАЯ СЛАБОСТЬ &gt; ДИФФУЗНАЯ МЫШЕЧНАЯ ГИПОТОНИЯ + A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СХР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0" y="6413500"/>
            <a:ext cx="9144000" cy="4445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ДЫХАТЕЛЬНАЯ НЕДОСТАТОЧНОСТЬ (требует респираторной поддержки, ИВЛ)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50825" y="5157788"/>
            <a:ext cx="3455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Собственные данные, ребенок 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3667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КЛЮЧЕВЫЕ АСПЕКТЫ ДИАГНОСТИКИ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12763"/>
            <a:ext cx="9144000" cy="468312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ВЫСОКОЕ СТОЯНИЕ 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ПРАВОГО </a:t>
            </a: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КУПОЛА ДИАФРАГМЫ! </a:t>
            </a:r>
          </a:p>
        </p:txBody>
      </p:sp>
      <p:pic>
        <p:nvPicPr>
          <p:cNvPr id="18435" name="Picture 2" descr="C:\Users\Настя\Documents\НЕВРОЛОГИЯ\ЧЕХОВСКАЯ\рентген\05.04.png"/>
          <p:cNvPicPr>
            <a:picLocks noChangeAspect="1" noChangeArrowheads="1"/>
          </p:cNvPicPr>
          <p:nvPr/>
        </p:nvPicPr>
        <p:blipFill>
          <a:blip r:embed="rId2"/>
          <a:srcRect b="33511"/>
          <a:stretch>
            <a:fillRect/>
          </a:stretch>
        </p:blipFill>
        <p:spPr bwMode="auto">
          <a:xfrm>
            <a:off x="74613" y="1125538"/>
            <a:ext cx="26971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/>
          <a:srcRect b="51877"/>
          <a:stretch>
            <a:fillRect/>
          </a:stretch>
        </p:blipFill>
        <p:spPr bwMode="auto">
          <a:xfrm>
            <a:off x="2843213" y="1196975"/>
            <a:ext cx="32400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3"/>
          <a:srcRect t="49959"/>
          <a:stretch>
            <a:fillRect/>
          </a:stretch>
        </p:blipFill>
        <p:spPr bwMode="auto">
          <a:xfrm>
            <a:off x="6084888" y="1228725"/>
            <a:ext cx="30591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2843213" y="3429000"/>
            <a:ext cx="34559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>
                <a:latin typeface="Times New Roman" pitchFamily="18" charset="0"/>
              </a:rPr>
              <a:t>Albert E. Chudley, MD, 1979</a:t>
            </a:r>
          </a:p>
        </p:txBody>
      </p:sp>
      <p:sp>
        <p:nvSpPr>
          <p:cNvPr id="2" name="TextBox 6"/>
          <p:cNvSpPr txBox="1"/>
          <p:nvPr/>
        </p:nvSpPr>
        <p:spPr>
          <a:xfrm>
            <a:off x="0" y="5229225"/>
            <a:ext cx="9144000" cy="468313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НОРМАЛЬНЫЙ УРОВЕНЬ КФК (</a:t>
            </a:r>
            <a:r>
              <a:rPr lang="en-US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N&lt;200 </a:t>
            </a: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Ед/л</a:t>
            </a:r>
            <a:r>
              <a:rPr lang="en-US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0" y="5876925"/>
            <a:ext cx="9144000" cy="468313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ЭНМГ: ПЕРВИЧНО-МЫШЕЧНЫЙ УРОВЕНЬ ПОРАЖЕНИЯ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0" y="4652963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Собственные данные, ребенок 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3667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ДИФФЕРЕНЦИАЛЬНОЙ ДИАГНОСТИКИ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0825" y="549275"/>
            <a:ext cx="8643938" cy="650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P94.2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ВРОЖДЕННЫЙ ГИПОТОНУС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Синдром неспецифической вялости ребенка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288" y="1484313"/>
            <a:ext cx="8429625" cy="55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ПЕРВИЧНО-МЫШЕЧНЫЙ УРОВЕНЬ ПОРАЖЕНИЯ (ЭНМГ) </a:t>
            </a:r>
          </a:p>
          <a:p>
            <a:pPr algn="ctr">
              <a:defRPr/>
            </a:pPr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ДЫХАТЕЛЬНАЯ НЕДОСТАТОЧНОТЬ + КФК (</a:t>
            </a:r>
            <a:r>
              <a:rPr lang="en-US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N)</a:t>
            </a:r>
            <a:endParaRPr lang="ru-RU" sz="15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Line 12"/>
          <p:cNvSpPr>
            <a:spLocks noChangeShapeType="1"/>
          </p:cNvSpPr>
          <p:nvPr/>
        </p:nvSpPr>
        <p:spPr bwMode="auto">
          <a:xfrm flipH="1">
            <a:off x="1763713" y="2133600"/>
            <a:ext cx="27368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14"/>
          <p:cNvSpPr>
            <a:spLocks noChangeShapeType="1"/>
          </p:cNvSpPr>
          <p:nvPr/>
        </p:nvSpPr>
        <p:spPr bwMode="auto">
          <a:xfrm>
            <a:off x="4500563" y="2133600"/>
            <a:ext cx="28797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15"/>
          <p:cNvSpPr>
            <a:spLocks noChangeShapeType="1"/>
          </p:cNvSpPr>
          <p:nvPr/>
        </p:nvSpPr>
        <p:spPr bwMode="auto">
          <a:xfrm>
            <a:off x="4500563" y="2133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925" y="2924175"/>
            <a:ext cx="2832100" cy="147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СТРУКТУРНЫЕ МИОПАТИИ</a:t>
            </a:r>
          </a:p>
          <a:p>
            <a:pPr marL="342900" indent="-342900">
              <a:buFontTx/>
              <a:buChar char="-"/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НЕМАЛИНОВАЯ ?</a:t>
            </a:r>
          </a:p>
          <a:p>
            <a:pPr marL="342900" indent="-342900">
              <a:buFontTx/>
              <a:buChar char="-"/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ЦЕНТРОНУКЛЕАРНАЯ ?</a:t>
            </a:r>
          </a:p>
          <a:p>
            <a:pPr marL="342900" indent="-342900">
              <a:defRPr/>
            </a:pPr>
            <a:endParaRPr 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БИОПСИЯ МЫШЦЫ</a:t>
            </a:r>
          </a:p>
        </p:txBody>
      </p:sp>
      <p:sp>
        <p:nvSpPr>
          <p:cNvPr id="19464" name="AutoShape 18"/>
          <p:cNvSpPr>
            <a:spLocks noChangeArrowheads="1"/>
          </p:cNvSpPr>
          <p:nvPr/>
        </p:nvSpPr>
        <p:spPr bwMode="auto">
          <a:xfrm>
            <a:off x="1189038" y="3789363"/>
            <a:ext cx="503237" cy="2174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1"/>
          <p:cNvSpPr txBox="1"/>
          <p:nvPr/>
        </p:nvSpPr>
        <p:spPr>
          <a:xfrm>
            <a:off x="2987675" y="2708275"/>
            <a:ext cx="3168650" cy="2387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МЕТАБОЛИЧЕСКИЕ МИОПАТИИ ?</a:t>
            </a:r>
          </a:p>
          <a:p>
            <a:pPr marL="342900" indent="-342900" algn="ctr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(МИТОХОНДРИАЛЬНЫЕ ?)</a:t>
            </a:r>
          </a:p>
          <a:p>
            <a:pPr marL="342900" indent="-342900" algn="ctr">
              <a:defRPr/>
            </a:pPr>
            <a:endParaRPr 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ЛАКТАТ </a:t>
            </a:r>
            <a:r>
              <a:rPr lang="en-US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ПИРУВАТ</a:t>
            </a:r>
          </a:p>
          <a:p>
            <a:pPr marL="342900" indent="-342900" algn="ctr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МРТ ГОЛОВНОГО МОЗГА (повышение интенсивности сигнала в области таламусов в </a:t>
            </a:r>
            <a:r>
              <a:rPr lang="en-US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T2W, FLAIR) </a:t>
            </a: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66" name="AutoShape 20"/>
          <p:cNvSpPr>
            <a:spLocks noChangeArrowheads="1"/>
          </p:cNvSpPr>
          <p:nvPr/>
        </p:nvSpPr>
        <p:spPr bwMode="auto">
          <a:xfrm>
            <a:off x="4284663" y="3573463"/>
            <a:ext cx="50482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11"/>
          <p:cNvSpPr txBox="1"/>
          <p:nvPr/>
        </p:nvSpPr>
        <p:spPr>
          <a:xfrm>
            <a:off x="6276975" y="2924175"/>
            <a:ext cx="2832100" cy="170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МИОТОНИЧЕСКАЯ ДИСТРОФИЯ ШТЕЙНЕРА</a:t>
            </a:r>
          </a:p>
          <a:p>
            <a:pPr marL="342900" indent="-342900" algn="ctr">
              <a:defRPr/>
            </a:pPr>
            <a:endParaRPr 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ОБСЛЕДОВАНИЕ МАТЕРИ (НЕВРОЛОГИЧЕСКИЙ СТАТУС!)</a:t>
            </a:r>
          </a:p>
        </p:txBody>
      </p:sp>
      <p:sp>
        <p:nvSpPr>
          <p:cNvPr id="19468" name="AutoShape 22"/>
          <p:cNvSpPr>
            <a:spLocks noChangeArrowheads="1"/>
          </p:cNvSpPr>
          <p:nvPr/>
        </p:nvSpPr>
        <p:spPr bwMode="auto">
          <a:xfrm>
            <a:off x="7523163" y="3573463"/>
            <a:ext cx="50482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589588"/>
            <a:ext cx="9144000" cy="1201737"/>
          </a:xfrm>
          <a:prstGeom prst="rect">
            <a:avLst/>
          </a:prstGeom>
          <a:solidFill>
            <a:srgbClr val="D0DCF0"/>
          </a:solidFill>
          <a:ln w="9525" algn="ctr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ОБСЛЕДОВАНИЕ МАТЕРИ: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ОСОБЕННОСТИ ФЕНОТИПА (АТРОФИЯ ВИСОЧНЫХ, ЖЕВАТЕЛЬНЫХ МЫШЦ) + МИОТОНИЯ РАССЛАБЛЕНИЯ (ПРИ РУКОВОПОЖАТИИ), ФЕНОМЕН «РАЗОГРЕВА» В РЕЧИ (ПЕРВЫЕ СИМПТОМЫ ПОЯВИЛИСЬ В ВОЗРАСТЕ 20 ЛЕТ)</a:t>
            </a:r>
          </a:p>
        </p:txBody>
      </p:sp>
      <p:sp>
        <p:nvSpPr>
          <p:cNvPr id="57368" name="AutoShape 24"/>
          <p:cNvSpPr>
            <a:spLocks noChangeArrowheads="1"/>
          </p:cNvSpPr>
          <p:nvPr/>
        </p:nvSpPr>
        <p:spPr bwMode="auto">
          <a:xfrm>
            <a:off x="4356100" y="5229225"/>
            <a:ext cx="576263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73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3667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ПОДТВЕРЖДЕНИЕ ПРЕДВАРИТЕЛЬНОГО ДИАГНОЗА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49275"/>
            <a:ext cx="9144000" cy="1800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МИОТОНИЧЕСКАЯ ДИСТРОФИЯ ШТЕЙНЕРА (МИОТОНИЧЕСКАЯ ДИСТРОФИЯ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ТИПА) </a:t>
            </a:r>
          </a:p>
          <a:p>
            <a:pPr algn="ctr">
              <a:defRPr/>
            </a:pP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ТЯЖЕЛАЯ НЕОНАТАЛЬНАЯ ФОРМА (У РЕБЕНКА)</a:t>
            </a:r>
          </a:p>
          <a:p>
            <a:pPr algn="ctr">
              <a:buFontTx/>
              <a:buChar char="-"/>
              <a:defRPr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КЛАССИЧЕСКАЯ ВЗРОСЛАЯ ФОРМА (У МАТЕРИ)</a:t>
            </a:r>
          </a:p>
        </p:txBody>
      </p:sp>
      <p:sp>
        <p:nvSpPr>
          <p:cNvPr id="20483" name="AutoShape 7"/>
          <p:cNvSpPr>
            <a:spLocks noChangeArrowheads="1"/>
          </p:cNvSpPr>
          <p:nvPr/>
        </p:nvSpPr>
        <p:spPr bwMode="auto">
          <a:xfrm>
            <a:off x="4284663" y="2565400"/>
            <a:ext cx="576262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3"/>
          <p:cNvSpPr/>
          <p:nvPr/>
        </p:nvSpPr>
        <p:spPr>
          <a:xfrm>
            <a:off x="0" y="3141663"/>
            <a:ext cx="9144000" cy="26638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МОЛЕКУЛЯРНО-ГЕНЕТИЧЕСКОЕ ПОДТВЕРЖДЕНИЕ в НМЦ по молекулярной медицине (г. Санкт-Петербург)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Обнаружение экспансии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-повторов в гене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DMPK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миотонической дистрофии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типа: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матери: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150 CTG-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повторов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первой аллели гена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DMPK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ребенка: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150 CTG-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повторов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первой аллели гена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DMPK</a:t>
            </a:r>
          </a:p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 &lt;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CTG-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повторов)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565400"/>
            <a:ext cx="9144000" cy="8509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АУТОСОМНО-ДОМИНАНТНЫЙ ТИП НАСЛЕДОВАНИЯ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ФЕНОМЕН АНТИЦИПАЦИИ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(УТЯЖЕЛЕНИЕ СИМПТОМАТИКИ И «ОМОЛОЖЕНИЕ» ЗАБОЛЕВАНИЯ В ПОСЛЕДУЮЩИХ ПОКОЛЕНИЯХ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67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МИОТОНИЧЕСКАЯ ДИСТРОФИЯ I</a:t>
            </a:r>
            <a:r>
              <a:rPr lang="en-US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ТИПА /</a:t>
            </a:r>
            <a:r>
              <a:rPr lang="en-US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БОЛЕЗНЬ ШТЕЙНЕРА</a:t>
            </a:r>
          </a:p>
        </p:txBody>
      </p:sp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179388" y="476250"/>
            <a:ext cx="8786812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  <a:cs typeface="Times New Roman" pitchFamily="18" charset="0"/>
              </a:rPr>
              <a:t>«БОЛЕЗНЬ» ЭКСПАНСИИ  ТРИНУКЛЕОТИДНЫХ ПОВТОРОВ </a:t>
            </a:r>
            <a:endParaRPr lang="en-US" sz="15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«Патологическая» экспансия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CTG-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повторов в гене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DMPK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(19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p)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Общая частота встречаемости: 1 на 8000 человек 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Тяжелая врожденная форма МД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типа: 1 на 48 000  живых новорожденных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Смертность в неонатальном периоде – 30-40%</a:t>
            </a:r>
          </a:p>
        </p:txBody>
      </p:sp>
      <p:sp>
        <p:nvSpPr>
          <p:cNvPr id="21508" name="AutoShape 15"/>
          <p:cNvSpPr>
            <a:spLocks noChangeArrowheads="1"/>
          </p:cNvSpPr>
          <p:nvPr/>
        </p:nvSpPr>
        <p:spPr bwMode="auto">
          <a:xfrm>
            <a:off x="179388" y="3644900"/>
            <a:ext cx="431800" cy="3068638"/>
          </a:xfrm>
          <a:prstGeom prst="upDownArrow">
            <a:avLst>
              <a:gd name="adj1" fmla="val 50000"/>
              <a:gd name="adj2" fmla="val 411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17"/>
          <p:cNvSpPr>
            <a:spLocks noChangeArrowheads="1"/>
          </p:cNvSpPr>
          <p:nvPr/>
        </p:nvSpPr>
        <p:spPr bwMode="auto">
          <a:xfrm>
            <a:off x="250825" y="4076700"/>
            <a:ext cx="288925" cy="1079500"/>
          </a:xfrm>
          <a:prstGeom prst="rect">
            <a:avLst/>
          </a:prstGeom>
          <a:solidFill>
            <a:srgbClr val="45E12B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imes New Roman" pitchFamily="18" charset="0"/>
              </a:rPr>
              <a:t>D</a:t>
            </a:r>
          </a:p>
          <a:p>
            <a:pPr algn="ctr"/>
            <a:r>
              <a:rPr lang="en-US" sz="1600">
                <a:latin typeface="Times New Roman" pitchFamily="18" charset="0"/>
              </a:rPr>
              <a:t>M</a:t>
            </a:r>
          </a:p>
          <a:p>
            <a:pPr algn="ctr"/>
            <a:r>
              <a:rPr lang="en-US" sz="1600">
                <a:latin typeface="Times New Roman" pitchFamily="18" charset="0"/>
              </a:rPr>
              <a:t>P</a:t>
            </a:r>
          </a:p>
          <a:p>
            <a:pPr algn="ctr"/>
            <a:r>
              <a:rPr lang="en-US" sz="1600">
                <a:latin typeface="Times New Roman" pitchFamily="18" charset="0"/>
              </a:rPr>
              <a:t>K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21510" name="Text Box 18"/>
          <p:cNvSpPr txBox="1">
            <a:spLocks noChangeArrowheads="1"/>
          </p:cNvSpPr>
          <p:nvPr/>
        </p:nvSpPr>
        <p:spPr bwMode="auto">
          <a:xfrm>
            <a:off x="250825" y="3716338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5’</a:t>
            </a:r>
            <a:endParaRPr lang="ru-RU" sz="1200" b="1"/>
          </a:p>
        </p:txBody>
      </p:sp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252413" y="6381750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3’</a:t>
            </a:r>
            <a:endParaRPr lang="ru-RU" sz="1200" b="1"/>
          </a:p>
        </p:txBody>
      </p:sp>
      <p:sp>
        <p:nvSpPr>
          <p:cNvPr id="21512" name="Rectangle 20"/>
          <p:cNvSpPr>
            <a:spLocks noChangeArrowheads="1"/>
          </p:cNvSpPr>
          <p:nvPr/>
        </p:nvSpPr>
        <p:spPr bwMode="auto">
          <a:xfrm>
            <a:off x="34925" y="5229225"/>
            <a:ext cx="468313" cy="2159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imes New Roman" pitchFamily="18" charset="0"/>
              </a:rPr>
              <a:t>CTG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21513" name="AutoShape 22"/>
          <p:cNvSpPr>
            <a:spLocks noChangeArrowheads="1"/>
          </p:cNvSpPr>
          <p:nvPr/>
        </p:nvSpPr>
        <p:spPr bwMode="auto">
          <a:xfrm rot="5400000">
            <a:off x="3059113" y="1557338"/>
            <a:ext cx="2087562" cy="69834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79 w 21600"/>
              <a:gd name="T13" fmla="*/ 6079 h 21600"/>
              <a:gd name="T14" fmla="*/ 15521 w 21600"/>
              <a:gd name="T15" fmla="*/ 155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557" y="21600"/>
                </a:lnTo>
                <a:lnTo>
                  <a:pt x="1304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1514" name="Rectangle 24"/>
          <p:cNvSpPr>
            <a:spLocks noChangeArrowheads="1"/>
          </p:cNvSpPr>
          <p:nvPr/>
        </p:nvSpPr>
        <p:spPr bwMode="auto">
          <a:xfrm>
            <a:off x="684213" y="4868863"/>
            <a:ext cx="7921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n = 5-35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1515" name="Rectangle 26"/>
          <p:cNvSpPr>
            <a:spLocks noChangeArrowheads="1"/>
          </p:cNvSpPr>
          <p:nvPr/>
        </p:nvSpPr>
        <p:spPr bwMode="auto">
          <a:xfrm>
            <a:off x="1692275" y="4797425"/>
            <a:ext cx="792163" cy="431800"/>
          </a:xfrm>
          <a:prstGeom prst="rect">
            <a:avLst/>
          </a:prstGeom>
          <a:solidFill>
            <a:srgbClr val="0099FF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n = 36-50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1516" name="Text Box 27"/>
          <p:cNvSpPr txBox="1">
            <a:spLocks noChangeArrowheads="1"/>
          </p:cNvSpPr>
          <p:nvPr/>
        </p:nvSpPr>
        <p:spPr bwMode="auto">
          <a:xfrm>
            <a:off x="539750" y="594995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Норма </a:t>
            </a:r>
          </a:p>
        </p:txBody>
      </p: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1258888" y="5949950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Премутация  </a:t>
            </a:r>
          </a:p>
        </p:txBody>
      </p:sp>
      <p:sp>
        <p:nvSpPr>
          <p:cNvPr id="21518" name="Rectangle 29"/>
          <p:cNvSpPr>
            <a:spLocks noChangeArrowheads="1"/>
          </p:cNvSpPr>
          <p:nvPr/>
        </p:nvSpPr>
        <p:spPr bwMode="auto">
          <a:xfrm>
            <a:off x="2771775" y="4724400"/>
            <a:ext cx="720725" cy="576263"/>
          </a:xfrm>
          <a:prstGeom prst="rect">
            <a:avLst/>
          </a:prstGeom>
          <a:solidFill>
            <a:srgbClr val="3677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n = </a:t>
            </a:r>
          </a:p>
          <a:p>
            <a:pPr algn="ctr"/>
            <a:r>
              <a:rPr lang="en-US" sz="1400" b="1">
                <a:latin typeface="Times New Roman" pitchFamily="18" charset="0"/>
              </a:rPr>
              <a:t>51-100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1519" name="Text Box 30"/>
          <p:cNvSpPr txBox="1">
            <a:spLocks noChangeArrowheads="1"/>
          </p:cNvSpPr>
          <p:nvPr/>
        </p:nvSpPr>
        <p:spPr bwMode="auto">
          <a:xfrm>
            <a:off x="2700338" y="5949950"/>
            <a:ext cx="936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Позднее начало  </a:t>
            </a:r>
          </a:p>
        </p:txBody>
      </p:sp>
      <p:sp>
        <p:nvSpPr>
          <p:cNvPr id="21520" name="Rectangle 31"/>
          <p:cNvSpPr>
            <a:spLocks noChangeArrowheads="1"/>
          </p:cNvSpPr>
          <p:nvPr/>
        </p:nvSpPr>
        <p:spPr bwMode="auto">
          <a:xfrm>
            <a:off x="3779838" y="4508500"/>
            <a:ext cx="865187" cy="1008063"/>
          </a:xfrm>
          <a:prstGeom prst="rect">
            <a:avLst/>
          </a:prstGeom>
          <a:solidFill>
            <a:srgbClr val="2020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n = </a:t>
            </a:r>
          </a:p>
          <a:p>
            <a:pPr algn="ctr"/>
            <a:r>
              <a:rPr lang="en-US" sz="1400" b="1">
                <a:latin typeface="Times New Roman" pitchFamily="18" charset="0"/>
              </a:rPr>
              <a:t>100-1000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1521" name="Text Box 32"/>
          <p:cNvSpPr txBox="1">
            <a:spLocks noChangeArrowheads="1"/>
          </p:cNvSpPr>
          <p:nvPr/>
        </p:nvSpPr>
        <p:spPr bwMode="auto">
          <a:xfrm>
            <a:off x="3708400" y="5805488"/>
            <a:ext cx="14398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Классическая взрослая форма</a:t>
            </a:r>
          </a:p>
        </p:txBody>
      </p:sp>
      <p:sp>
        <p:nvSpPr>
          <p:cNvPr id="21522" name="Rectangle 33"/>
          <p:cNvSpPr>
            <a:spLocks noChangeArrowheads="1"/>
          </p:cNvSpPr>
          <p:nvPr/>
        </p:nvSpPr>
        <p:spPr bwMode="auto">
          <a:xfrm>
            <a:off x="5076825" y="4365625"/>
            <a:ext cx="1223963" cy="1295400"/>
          </a:xfrm>
          <a:prstGeom prst="rect">
            <a:avLst/>
          </a:prstGeom>
          <a:solidFill>
            <a:srgbClr val="4702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Times New Roman" pitchFamily="18" charset="0"/>
              </a:rPr>
              <a:t>n </a:t>
            </a:r>
            <a:r>
              <a:rPr lang="en-US" sz="1500" b="1">
                <a:latin typeface="Times New Roman" pitchFamily="18" charset="0"/>
              </a:rPr>
              <a:t>&gt; 800</a:t>
            </a:r>
            <a:endParaRPr lang="ru-RU" sz="1500" b="1">
              <a:latin typeface="Times New Roman" pitchFamily="18" charset="0"/>
            </a:endParaRPr>
          </a:p>
        </p:txBody>
      </p:sp>
      <p:sp>
        <p:nvSpPr>
          <p:cNvPr id="21523" name="Text Box 34"/>
          <p:cNvSpPr txBox="1">
            <a:spLocks noChangeArrowheads="1"/>
          </p:cNvSpPr>
          <p:nvPr/>
        </p:nvSpPr>
        <p:spPr bwMode="auto">
          <a:xfrm>
            <a:off x="5148263" y="6021388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Детская форма</a:t>
            </a:r>
          </a:p>
        </p:txBody>
      </p:sp>
      <p:sp>
        <p:nvSpPr>
          <p:cNvPr id="21524" name="Rectangle 35"/>
          <p:cNvSpPr>
            <a:spLocks noChangeArrowheads="1"/>
          </p:cNvSpPr>
          <p:nvPr/>
        </p:nvSpPr>
        <p:spPr bwMode="auto">
          <a:xfrm>
            <a:off x="6443663" y="4221163"/>
            <a:ext cx="1081087" cy="1655762"/>
          </a:xfrm>
          <a:prstGeom prst="rect">
            <a:avLst/>
          </a:prstGeom>
          <a:solidFill>
            <a:srgbClr val="E91F5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itchFamily="18" charset="0"/>
              </a:rPr>
              <a:t>n &gt; 1000</a:t>
            </a:r>
            <a:endParaRPr lang="ru-RU" sz="1600" b="1">
              <a:latin typeface="Times New Roman" pitchFamily="18" charset="0"/>
            </a:endParaRPr>
          </a:p>
        </p:txBody>
      </p:sp>
      <p:sp>
        <p:nvSpPr>
          <p:cNvPr id="21525" name="Text Box 36"/>
          <p:cNvSpPr txBox="1">
            <a:spLocks noChangeArrowheads="1"/>
          </p:cNvSpPr>
          <p:nvPr/>
        </p:nvSpPr>
        <p:spPr bwMode="auto">
          <a:xfrm>
            <a:off x="6156325" y="6165850"/>
            <a:ext cx="1439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Неонатальная форма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 l="7083" t="2502" r="1804" b="1457"/>
          <a:stretch>
            <a:fillRect/>
          </a:stretch>
        </p:blipFill>
        <p:spPr bwMode="auto">
          <a:xfrm>
            <a:off x="755650" y="404813"/>
            <a:ext cx="7559675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755650" y="6381750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>
              <a:latin typeface="Times New Roman" pitchFamily="18" charset="0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9850" y="6405563"/>
            <a:ext cx="3781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A.T.M. Hageman, F . J . M . Gabre</a:t>
            </a:r>
            <a:r>
              <a:rPr lang="en-US" sz="1600">
                <a:latin typeface="Times New Roman" pitchFamily="18" charset="0"/>
              </a:rPr>
              <a:t>el</a:t>
            </a:r>
            <a:r>
              <a:rPr lang="ru-RU" sz="1600">
                <a:latin typeface="Times New Roman" pitchFamily="18" charset="0"/>
              </a:rPr>
              <a:t>s,</a:t>
            </a:r>
            <a:r>
              <a:rPr lang="en-US" sz="1600">
                <a:latin typeface="Times New Roman" pitchFamily="18" charset="0"/>
              </a:rPr>
              <a:t> 1992</a:t>
            </a:r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2925" y="3644900"/>
            <a:ext cx="7413625" cy="14446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8888" y="4149725"/>
            <a:ext cx="6118225" cy="714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66888" y="4652963"/>
            <a:ext cx="4892675" cy="7143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684213" y="2060575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93333</TotalTime>
  <Words>326</Words>
  <Application>Microsoft Office PowerPoint</Application>
  <PresentationFormat>Экран (4:3)</PresentationFormat>
  <Paragraphs>85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АЛГОРИТМ ДИФФЕРЕНЦИАЛЬНОЙ ДИАГНОСТИКИ СИНДРОМА ВЯЛОГО РЕБЕНКА  НА ПРИМЕРЕ КЛИНИЧЕСКОГО СЛУЧАЯ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«СИНДРОМ ВЯЛОГО РЕБЕНКА» В ПРАКТИКЕ НЕОНАТОЛОГА</dc:title>
  <dc:creator>Екатерина</dc:creator>
  <cp:lastModifiedBy>Mamaeva_EA</cp:lastModifiedBy>
  <cp:revision>323</cp:revision>
  <dcterms:created xsi:type="dcterms:W3CDTF">2015-10-12T21:19:35Z</dcterms:created>
  <dcterms:modified xsi:type="dcterms:W3CDTF">2017-05-23T10:25:30Z</dcterms:modified>
</cp:coreProperties>
</file>