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6" r:id="rId2"/>
    <p:sldId id="296" r:id="rId3"/>
    <p:sldId id="258" r:id="rId4"/>
    <p:sldId id="259" r:id="rId5"/>
    <p:sldId id="294" r:id="rId6"/>
    <p:sldId id="271" r:id="rId7"/>
    <p:sldId id="273" r:id="rId8"/>
    <p:sldId id="272" r:id="rId9"/>
    <p:sldId id="274" r:id="rId10"/>
    <p:sldId id="277" r:id="rId11"/>
    <p:sldId id="278" r:id="rId12"/>
    <p:sldId id="279" r:id="rId13"/>
    <p:sldId id="280" r:id="rId14"/>
    <p:sldId id="281" r:id="rId15"/>
    <p:sldId id="263" r:id="rId16"/>
    <p:sldId id="264" r:id="rId17"/>
    <p:sldId id="266" r:id="rId18"/>
    <p:sldId id="291" r:id="rId19"/>
    <p:sldId id="267" r:id="rId20"/>
    <p:sldId id="268" r:id="rId21"/>
    <p:sldId id="269" r:id="rId22"/>
    <p:sldId id="270" r:id="rId23"/>
    <p:sldId id="288" r:id="rId24"/>
    <p:sldId id="283" r:id="rId25"/>
    <p:sldId id="290" r:id="rId26"/>
    <p:sldId id="295" r:id="rId27"/>
    <p:sldId id="292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6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5E833-56FD-46F7-8C9E-8D09417BD4D4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4E914-E3B6-4234-AE20-9025F282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0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4E914-E3B6-4234-AE20-9025F282F31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05064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Клинический пример</a:t>
            </a:r>
            <a:br>
              <a:rPr lang="ru-RU" dirty="0" smtClean="0"/>
            </a:br>
            <a:r>
              <a:rPr lang="ru-RU" dirty="0" smtClean="0"/>
              <a:t> Девочка С.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00042"/>
            <a:ext cx="8072494" cy="571504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Rg</a:t>
            </a:r>
            <a:r>
              <a:rPr lang="ru-RU" dirty="0" smtClean="0"/>
              <a:t>-грамма </a:t>
            </a:r>
            <a:r>
              <a:rPr lang="ru-RU" dirty="0" err="1" smtClean="0"/>
              <a:t>оганов</a:t>
            </a:r>
            <a:r>
              <a:rPr lang="ru-RU" dirty="0" smtClean="0"/>
              <a:t> грудной полости на 4 с.ж:</a:t>
            </a:r>
          </a:p>
          <a:p>
            <a:pPr>
              <a:buNone/>
            </a:pPr>
            <a:r>
              <a:rPr lang="ru-RU" dirty="0" smtClean="0"/>
              <a:t>	Легкие расправлены. Легочный рисунок диффузно усилен и деформирован. </a:t>
            </a:r>
          </a:p>
          <a:p>
            <a:r>
              <a:rPr lang="ru-RU" b="1" dirty="0" smtClean="0"/>
              <a:t>НСГ</a:t>
            </a:r>
            <a:r>
              <a:rPr lang="ru-RU" dirty="0" smtClean="0"/>
              <a:t> 9 с.ж.: </a:t>
            </a:r>
            <a:r>
              <a:rPr lang="ru-RU" dirty="0" err="1" smtClean="0"/>
              <a:t>УЗ-картина</a:t>
            </a:r>
            <a:r>
              <a:rPr lang="ru-RU" dirty="0" smtClean="0"/>
              <a:t> возрастной нормы.</a:t>
            </a:r>
          </a:p>
          <a:p>
            <a:r>
              <a:rPr lang="ru-RU" b="1" dirty="0" smtClean="0"/>
              <a:t>Эхо-КГ</a:t>
            </a:r>
            <a:r>
              <a:rPr lang="ru-RU" dirty="0" smtClean="0"/>
              <a:t> 9 с.ж: </a:t>
            </a:r>
            <a:r>
              <a:rPr lang="ru-RU" dirty="0" smtClean="0">
                <a:solidFill>
                  <a:srgbClr val="FF0000"/>
                </a:solidFill>
              </a:rPr>
              <a:t>ВПС: ДМЖП.</a:t>
            </a:r>
          </a:p>
          <a:p>
            <a:r>
              <a:rPr lang="ru-RU" b="1" dirty="0" smtClean="0"/>
              <a:t>УЗИ</a:t>
            </a:r>
            <a:r>
              <a:rPr lang="ru-RU" dirty="0" smtClean="0"/>
              <a:t> брюшной полости: </a:t>
            </a:r>
            <a:r>
              <a:rPr lang="ru-RU" dirty="0" smtClean="0">
                <a:solidFill>
                  <a:srgbClr val="FF0000"/>
                </a:solidFill>
              </a:rPr>
              <a:t>деформация желчного пузыря.</a:t>
            </a:r>
          </a:p>
          <a:p>
            <a:r>
              <a:rPr lang="ru-RU" b="1" dirty="0" smtClean="0"/>
              <a:t>КТ</a:t>
            </a:r>
            <a:r>
              <a:rPr lang="ru-RU" dirty="0" smtClean="0"/>
              <a:t> грудной полости 10 с.ж:</a:t>
            </a:r>
            <a:r>
              <a:rPr lang="ru-RU" dirty="0" smtClean="0">
                <a:solidFill>
                  <a:srgbClr val="FF0000"/>
                </a:solidFill>
              </a:rPr>
              <a:t> Признаки </a:t>
            </a:r>
            <a:r>
              <a:rPr lang="ru-RU" dirty="0" err="1" smtClean="0">
                <a:solidFill>
                  <a:srgbClr val="FF0000"/>
                </a:solidFill>
              </a:rPr>
              <a:t>кистовидного</a:t>
            </a:r>
            <a:r>
              <a:rPr lang="ru-RU" dirty="0" smtClean="0">
                <a:solidFill>
                  <a:srgbClr val="FF0000"/>
                </a:solidFill>
              </a:rPr>
              <a:t> образования на границе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ru-RU" dirty="0" smtClean="0">
                <a:solidFill>
                  <a:srgbClr val="FF0000"/>
                </a:solidFill>
              </a:rPr>
              <a:t>4,</a:t>
            </a:r>
            <a:r>
              <a:rPr lang="en-US" dirty="0" smtClean="0">
                <a:solidFill>
                  <a:srgbClr val="FF0000"/>
                </a:solidFill>
              </a:rPr>
              <a:t>S8</a:t>
            </a:r>
            <a:r>
              <a:rPr lang="ru-RU" dirty="0" smtClean="0">
                <a:solidFill>
                  <a:srgbClr val="FF0000"/>
                </a:solidFill>
              </a:rPr>
              <a:t> правого легкого. Нарушение бронхиальной проходимости обоих легких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14356"/>
            <a:ext cx="7715304" cy="5357850"/>
          </a:xfrm>
        </p:spPr>
        <p:txBody>
          <a:bodyPr/>
          <a:lstStyle/>
          <a:p>
            <a:r>
              <a:rPr lang="ru-RU" b="1" dirty="0" smtClean="0"/>
              <a:t>ЭЭГ</a:t>
            </a:r>
            <a:r>
              <a:rPr lang="ru-RU" dirty="0" smtClean="0"/>
              <a:t> на 10 с.ж: Умеренные изменения биоэлектрической активности головного мозга. Нейрофизиологическая незрелость. </a:t>
            </a:r>
          </a:p>
          <a:p>
            <a:r>
              <a:rPr lang="ru-RU" b="1" dirty="0" err="1" smtClean="0"/>
              <a:t>Фиброларингоскопия</a:t>
            </a:r>
            <a:r>
              <a:rPr lang="ru-RU" dirty="0" smtClean="0"/>
              <a:t> на 11 с.ж: </a:t>
            </a:r>
            <a:r>
              <a:rPr lang="ru-RU" dirty="0" smtClean="0">
                <a:solidFill>
                  <a:srgbClr val="FF0000"/>
                </a:solidFill>
              </a:rPr>
              <a:t>ВПР гортани: </a:t>
            </a:r>
            <a:r>
              <a:rPr lang="ru-RU" dirty="0" err="1" smtClean="0">
                <a:solidFill>
                  <a:srgbClr val="FF0000"/>
                </a:solidFill>
              </a:rPr>
              <a:t>Ларингомаляция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Осмотры специалистов: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Невролог 4 с.ж: Перинатальное </a:t>
            </a:r>
            <a:r>
              <a:rPr lang="ru-RU" dirty="0" err="1" smtClean="0"/>
              <a:t>гипоксически</a:t>
            </a:r>
            <a:r>
              <a:rPr lang="ru-RU" dirty="0" smtClean="0"/>
              <a:t>-ишемическое поражение ЦНС, острый период. Синдром мышечной гипотонии в составе синдрома Дауна.</a:t>
            </a:r>
          </a:p>
          <a:p>
            <a:r>
              <a:rPr lang="ru-RU" dirty="0" smtClean="0"/>
              <a:t>Генетик: </a:t>
            </a:r>
            <a:r>
              <a:rPr lang="ru-RU" dirty="0" err="1" smtClean="0"/>
              <a:t>Трисомия</a:t>
            </a:r>
            <a:r>
              <a:rPr lang="ru-RU" dirty="0" smtClean="0"/>
              <a:t> по 21 хромосоме.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Офтальмолог 10 с.ж: </a:t>
            </a:r>
            <a:r>
              <a:rPr lang="ru-RU" dirty="0" smtClean="0">
                <a:solidFill>
                  <a:srgbClr val="FF0000"/>
                </a:solidFill>
              </a:rPr>
              <a:t>двусторонний врожденный стеноз носослезного протока</a:t>
            </a:r>
            <a:r>
              <a:rPr lang="ru-RU" dirty="0" smtClean="0"/>
              <a:t>, осложненный дакриоциститом.</a:t>
            </a:r>
          </a:p>
          <a:p>
            <a:r>
              <a:rPr lang="ru-RU" dirty="0" smtClean="0"/>
              <a:t>Кардиолог 11 с.ж: </a:t>
            </a:r>
            <a:r>
              <a:rPr lang="ru-RU" dirty="0" smtClean="0">
                <a:solidFill>
                  <a:srgbClr val="FF0000"/>
                </a:solidFill>
              </a:rPr>
              <a:t>ВПС: ДМЖП </a:t>
            </a:r>
            <a:r>
              <a:rPr lang="ru-RU" dirty="0" smtClean="0"/>
              <a:t>(</a:t>
            </a:r>
            <a:r>
              <a:rPr lang="ru-RU" dirty="0" err="1" smtClean="0"/>
              <a:t>подаортальный</a:t>
            </a:r>
            <a:r>
              <a:rPr lang="ru-RU" dirty="0" smtClean="0"/>
              <a:t>). НК </a:t>
            </a:r>
            <a:r>
              <a:rPr lang="en-US" dirty="0" smtClean="0"/>
              <a:t>I</a:t>
            </a:r>
            <a:r>
              <a:rPr lang="ru-RU" dirty="0" smtClean="0"/>
              <a:t> ст. Открытое овальное окно. </a:t>
            </a:r>
          </a:p>
          <a:p>
            <a:r>
              <a:rPr lang="ru-RU" dirty="0" smtClean="0"/>
              <a:t>Хирург 15 с.ж: </a:t>
            </a:r>
            <a:r>
              <a:rPr lang="ru-RU" dirty="0" err="1" smtClean="0">
                <a:solidFill>
                  <a:srgbClr val="FF0000"/>
                </a:solidFill>
              </a:rPr>
              <a:t>Кистоаденоматозная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мальформация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II</a:t>
            </a:r>
            <a:r>
              <a:rPr lang="ru-RU" dirty="0" smtClean="0">
                <a:solidFill>
                  <a:srgbClr val="FF0000"/>
                </a:solidFill>
              </a:rPr>
              <a:t> типа нижней доли правого легкого.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57166"/>
            <a:ext cx="7686596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В возрасте  20 с.ж переводиться в ДГБ г.Выборг.</a:t>
            </a:r>
            <a:br>
              <a:rPr lang="ru-RU" sz="31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285860"/>
            <a:ext cx="8072462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u="sng" dirty="0" smtClean="0"/>
              <a:t>Основной: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err="1" smtClean="0"/>
              <a:t>Кистоаденоматозная</a:t>
            </a:r>
            <a:r>
              <a:rPr lang="ru-RU" sz="2800" dirty="0" smtClean="0"/>
              <a:t> </a:t>
            </a:r>
            <a:r>
              <a:rPr lang="ru-RU" sz="2800" dirty="0" err="1" smtClean="0"/>
              <a:t>мальформация</a:t>
            </a:r>
            <a:r>
              <a:rPr lang="ru-RU" sz="2800" dirty="0" smtClean="0"/>
              <a:t> </a:t>
            </a:r>
            <a:r>
              <a:rPr lang="en-US" sz="2800" dirty="0" smtClean="0"/>
              <a:t>II</a:t>
            </a:r>
            <a:r>
              <a:rPr lang="ru-RU" sz="2800" dirty="0" smtClean="0"/>
              <a:t> типа нижней доли правого легкого.</a:t>
            </a:r>
          </a:p>
          <a:p>
            <a:pPr>
              <a:buNone/>
            </a:pPr>
            <a:r>
              <a:rPr lang="ru-RU" sz="2800" u="sng" dirty="0" smtClean="0"/>
              <a:t>Сопутствующие:</a:t>
            </a:r>
            <a:endParaRPr lang="ru-RU" sz="2800" dirty="0" smtClean="0"/>
          </a:p>
          <a:p>
            <a:r>
              <a:rPr lang="ru-RU" sz="2800" dirty="0"/>
              <a:t>Синдром Дауна </a:t>
            </a:r>
          </a:p>
          <a:p>
            <a:pPr lvl="0"/>
            <a:r>
              <a:rPr lang="ru-RU" sz="2800" dirty="0"/>
              <a:t>ВПР </a:t>
            </a:r>
            <a:r>
              <a:rPr lang="ru-RU" sz="2800" dirty="0" smtClean="0"/>
              <a:t>гортани: </a:t>
            </a:r>
            <a:r>
              <a:rPr lang="ru-RU" sz="2800" dirty="0" err="1" smtClean="0"/>
              <a:t>Ларингомаляция</a:t>
            </a:r>
            <a:r>
              <a:rPr lang="ru-RU" sz="2800" dirty="0"/>
              <a:t>.</a:t>
            </a:r>
          </a:p>
          <a:p>
            <a:r>
              <a:rPr lang="ru-RU" sz="2800" dirty="0"/>
              <a:t>Перинатальное </a:t>
            </a:r>
            <a:r>
              <a:rPr lang="ru-RU" sz="2800" dirty="0" err="1"/>
              <a:t>гипоксически</a:t>
            </a:r>
            <a:r>
              <a:rPr lang="ru-RU" sz="2800" dirty="0"/>
              <a:t>-ишемическое поражение ЦНС, Острый период. Синдром мышечной гипотонии в составе синдрома Дауна.</a:t>
            </a:r>
          </a:p>
          <a:p>
            <a:r>
              <a:rPr lang="ru-RU" sz="2800" dirty="0" smtClean="0"/>
              <a:t>Недоношенность, срок </a:t>
            </a:r>
            <a:r>
              <a:rPr lang="ru-RU" sz="2800" dirty="0" err="1" smtClean="0"/>
              <a:t>гестации</a:t>
            </a:r>
            <a:r>
              <a:rPr lang="ru-RU" sz="2800" dirty="0" smtClean="0"/>
              <a:t> 36 0/7 недель.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В </a:t>
            </a:r>
            <a:r>
              <a:rPr lang="ru-RU" sz="4000" b="1" u="sng" dirty="0" smtClean="0"/>
              <a:t>возрасте 4-х месяцев 6 с.ж.</a:t>
            </a:r>
            <a:r>
              <a:rPr lang="ru-RU" sz="4000" b="1" dirty="0" smtClean="0"/>
              <a:t>  поступила в ОПН и ДГВ Перинатального Центра </a:t>
            </a:r>
            <a:r>
              <a:rPr lang="ru-RU" sz="4000" b="1" dirty="0" err="1" smtClean="0"/>
              <a:t>СПбГПМУ</a:t>
            </a:r>
            <a:r>
              <a:rPr lang="ru-RU" sz="40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57166"/>
            <a:ext cx="8001056" cy="621510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b="1" dirty="0" smtClean="0"/>
              <a:t>При поступлении в ОПН и ДГВ</a:t>
            </a:r>
            <a:r>
              <a:rPr lang="ru-RU" dirty="0" smtClean="0"/>
              <a:t>:</a:t>
            </a:r>
          </a:p>
          <a:p>
            <a:pPr marL="82296" indent="0">
              <a:buNone/>
            </a:pPr>
            <a:endParaRPr lang="ru-RU" dirty="0" smtClean="0"/>
          </a:p>
          <a:p>
            <a:r>
              <a:rPr lang="ru-RU" dirty="0" smtClean="0"/>
              <a:t> состояние средней степени тяжести, обусловленное </a:t>
            </a:r>
            <a:r>
              <a:rPr lang="ru-RU" dirty="0" smtClean="0">
                <a:solidFill>
                  <a:srgbClr val="FF0000"/>
                </a:solidFill>
              </a:rPr>
              <a:t>дыхательной недостаточностью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Механика дыхания с втяжением  нижних </a:t>
            </a:r>
            <a:r>
              <a:rPr lang="ru-RU" dirty="0" err="1" smtClean="0">
                <a:solidFill>
                  <a:srgbClr val="FF0000"/>
                </a:solidFill>
              </a:rPr>
              <a:t>межреберий</a:t>
            </a:r>
            <a:r>
              <a:rPr lang="ru-RU" dirty="0" smtClean="0">
                <a:solidFill>
                  <a:srgbClr val="FF0000"/>
                </a:solidFill>
              </a:rPr>
              <a:t>. ЧД =68-76 в минуту. При беспокойстве нарастает до 90 в минуту.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Стридорозное</a:t>
            </a:r>
            <a:r>
              <a:rPr lang="ru-RU" dirty="0" smtClean="0">
                <a:solidFill>
                  <a:srgbClr val="FF0000"/>
                </a:solidFill>
              </a:rPr>
              <a:t> дыхание.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Обследование в отделении: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8072462" cy="5500702"/>
          </a:xfrm>
        </p:spPr>
        <p:txBody>
          <a:bodyPr>
            <a:normAutofit/>
          </a:bodyPr>
          <a:lstStyle/>
          <a:p>
            <a:pPr lvl="0"/>
            <a:r>
              <a:rPr lang="en-US" b="1" dirty="0" err="1" smtClean="0"/>
              <a:t>Rg</a:t>
            </a:r>
            <a:r>
              <a:rPr lang="ru-RU" b="1" dirty="0" smtClean="0"/>
              <a:t>-</a:t>
            </a:r>
            <a:r>
              <a:rPr lang="ru-RU" b="1" dirty="0" err="1" smtClean="0"/>
              <a:t>ма</a:t>
            </a:r>
            <a:r>
              <a:rPr lang="ru-RU" b="1" dirty="0" smtClean="0"/>
              <a:t> органов грудной полости в прямой проекции в 4 </a:t>
            </a:r>
            <a:r>
              <a:rPr lang="ru-RU" b="1" dirty="0" err="1" smtClean="0"/>
              <a:t>мес</a:t>
            </a:r>
            <a:r>
              <a:rPr lang="ru-RU" b="1" dirty="0" smtClean="0"/>
              <a:t> 20 </a:t>
            </a:r>
            <a:r>
              <a:rPr lang="ru-RU" b="1" dirty="0" err="1" smtClean="0"/>
              <a:t>с.ж</a:t>
            </a:r>
            <a:r>
              <a:rPr lang="ru-RU" b="1" dirty="0" smtClean="0"/>
              <a:t> </a:t>
            </a:r>
            <a:r>
              <a:rPr lang="ru-RU" b="1" dirty="0" err="1" smtClean="0"/>
              <a:t>мес</a:t>
            </a:r>
            <a:r>
              <a:rPr lang="ru-RU" b="1" dirty="0" smtClean="0"/>
              <a:t>: </a:t>
            </a:r>
            <a:r>
              <a:rPr lang="ru-RU" dirty="0" smtClean="0"/>
              <a:t>лёгкие расправлены, воздуха в плевральных полостях нет. С обеих сторон застойные явления. Неравномерное двустороннее вздутие. Синусы свободные. Контуры диафрагмы и средостения нечёткие в медиальных отделах. Тень средостения расширена в поперечнике.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511_1649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3" y="0"/>
            <a:ext cx="828680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НСГ5 </a:t>
            </a:r>
            <a:r>
              <a:rPr lang="ru-RU" b="1" dirty="0" err="1" smtClean="0"/>
              <a:t>мес</a:t>
            </a:r>
            <a:r>
              <a:rPr lang="ru-RU" b="1" dirty="0" smtClean="0"/>
              <a:t> :</a:t>
            </a:r>
            <a:r>
              <a:rPr lang="ru-RU" dirty="0" smtClean="0"/>
              <a:t>левая </a:t>
            </a:r>
            <a:r>
              <a:rPr lang="ru-RU" dirty="0" err="1" smtClean="0"/>
              <a:t>вентрикулодилятация</a:t>
            </a:r>
            <a:r>
              <a:rPr lang="ru-RU" dirty="0" smtClean="0"/>
              <a:t> за счет затылочных рогов, </a:t>
            </a:r>
            <a:r>
              <a:rPr lang="en-US" dirty="0" smtClean="0"/>
              <a:t>S</a:t>
            </a:r>
            <a:r>
              <a:rPr lang="ru-RU" dirty="0" smtClean="0"/>
              <a:t>&gt;</a:t>
            </a:r>
            <a:r>
              <a:rPr lang="en-US" dirty="0" smtClean="0"/>
              <a:t>D</a:t>
            </a:r>
            <a:r>
              <a:rPr lang="ru-RU" dirty="0" smtClean="0"/>
              <a:t>. </a:t>
            </a:r>
            <a:r>
              <a:rPr lang="ru-RU" dirty="0" err="1" smtClean="0"/>
              <a:t>Постгипоксические</a:t>
            </a:r>
            <a:r>
              <a:rPr lang="ru-RU" dirty="0" smtClean="0"/>
              <a:t> изменения.</a:t>
            </a:r>
          </a:p>
          <a:p>
            <a:r>
              <a:rPr lang="ru-RU" b="1" dirty="0" err="1" smtClean="0"/>
              <a:t>ЭхоКГ</a:t>
            </a:r>
            <a:r>
              <a:rPr lang="ru-RU" b="1" dirty="0" smtClean="0"/>
              <a:t> 4 мес. 15 </a:t>
            </a:r>
            <a:r>
              <a:rPr lang="ru-RU" b="1" dirty="0" err="1" smtClean="0"/>
              <a:t>с.ж</a:t>
            </a:r>
            <a:r>
              <a:rPr lang="ru-RU" b="1" dirty="0" smtClean="0"/>
              <a:t> </a:t>
            </a:r>
            <a:r>
              <a:rPr lang="ru-RU" dirty="0" smtClean="0"/>
              <a:t>: </a:t>
            </a:r>
            <a:r>
              <a:rPr lang="ru-RU" dirty="0" smtClean="0">
                <a:solidFill>
                  <a:srgbClr val="FF0000"/>
                </a:solidFill>
              </a:rPr>
              <a:t>ВПС: ДМЖП</a:t>
            </a:r>
            <a:r>
              <a:rPr lang="ru-RU" dirty="0" smtClean="0"/>
              <a:t>. ООО. Незначительное увеличение размеров левого предсердия. Жидкость в полости перикарда, плевральных синусах не визуализируется.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Родилась в РД </a:t>
            </a:r>
            <a:r>
              <a:rPr lang="ru-RU" sz="2800" dirty="0" err="1" smtClean="0"/>
              <a:t>г.Выборг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В возрасте 4 суток поступила в ОПН ПЦ с диагнозом: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348880"/>
            <a:ext cx="7498080" cy="4104456"/>
          </a:xfrm>
        </p:spPr>
        <p:txBody>
          <a:bodyPr/>
          <a:lstStyle/>
          <a:p>
            <a:r>
              <a:rPr lang="ru-RU" dirty="0" smtClean="0"/>
              <a:t>Синдром Дауна ?</a:t>
            </a:r>
          </a:p>
          <a:p>
            <a:r>
              <a:rPr lang="ru-RU" dirty="0" smtClean="0"/>
              <a:t>ВПР бронхолегочной системы?</a:t>
            </a:r>
          </a:p>
          <a:p>
            <a:r>
              <a:rPr lang="ru-RU" dirty="0" smtClean="0"/>
              <a:t>Врожденный </a:t>
            </a:r>
            <a:r>
              <a:rPr lang="ru-RU" dirty="0" err="1" smtClean="0"/>
              <a:t>стридор</a:t>
            </a:r>
            <a:r>
              <a:rPr lang="ru-RU" dirty="0" smtClean="0"/>
              <a:t>. ДН </a:t>
            </a:r>
            <a:r>
              <a:rPr lang="en-US" dirty="0" smtClean="0"/>
              <a:t>I-II</a:t>
            </a:r>
            <a:r>
              <a:rPr lang="ru-RU" dirty="0" smtClean="0"/>
              <a:t> степени.</a:t>
            </a:r>
          </a:p>
          <a:p>
            <a:r>
              <a:rPr lang="ru-RU" dirty="0" smtClean="0"/>
              <a:t>ВПС: ДМЖП?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8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08720"/>
            <a:ext cx="7498080" cy="4800600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КТ грудной клетки 4 мес.15 </a:t>
            </a:r>
            <a:r>
              <a:rPr lang="ru-RU" b="1" dirty="0" err="1" smtClean="0">
                <a:solidFill>
                  <a:srgbClr val="FF0000"/>
                </a:solidFill>
              </a:rPr>
              <a:t>с.ж</a:t>
            </a:r>
            <a:r>
              <a:rPr lang="ru-RU" b="1" dirty="0" smtClean="0">
                <a:solidFill>
                  <a:srgbClr val="FF0000"/>
                </a:solidFill>
              </a:rPr>
              <a:t>. : </a:t>
            </a:r>
            <a:r>
              <a:rPr lang="ru-RU" dirty="0" smtClean="0">
                <a:solidFill>
                  <a:srgbClr val="FF0000"/>
                </a:solidFill>
              </a:rPr>
              <a:t>КТ-картина треугольного уплотнения на границе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ru-RU" dirty="0" smtClean="0">
                <a:solidFill>
                  <a:srgbClr val="FF0000"/>
                </a:solidFill>
              </a:rPr>
              <a:t>4-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ru-RU" dirty="0" smtClean="0">
                <a:solidFill>
                  <a:srgbClr val="FF0000"/>
                </a:solidFill>
              </a:rPr>
              <a:t>8 справа. Неравномерная </a:t>
            </a:r>
            <a:r>
              <a:rPr lang="ru-RU" dirty="0" err="1" smtClean="0">
                <a:solidFill>
                  <a:srgbClr val="FF0000"/>
                </a:solidFill>
              </a:rPr>
              <a:t>пневматизация</a:t>
            </a:r>
            <a:r>
              <a:rPr lang="ru-RU" dirty="0" smtClean="0">
                <a:solidFill>
                  <a:srgbClr val="FF0000"/>
                </a:solidFill>
              </a:rPr>
              <a:t> легочной ткани.</a:t>
            </a:r>
          </a:p>
          <a:p>
            <a:pPr lvl="0"/>
            <a:r>
              <a:rPr lang="ru-RU" b="1" dirty="0" err="1" smtClean="0">
                <a:solidFill>
                  <a:srgbClr val="FF0000"/>
                </a:solidFill>
              </a:rPr>
              <a:t>Фиброларингоскопия</a:t>
            </a:r>
            <a:r>
              <a:rPr lang="ru-RU" b="1" dirty="0" smtClean="0">
                <a:solidFill>
                  <a:srgbClr val="FF0000"/>
                </a:solidFill>
              </a:rPr>
              <a:t> 4 мес. 20 </a:t>
            </a:r>
            <a:r>
              <a:rPr lang="ru-RU" b="1" dirty="0" err="1" smtClean="0">
                <a:solidFill>
                  <a:srgbClr val="FF0000"/>
                </a:solidFill>
              </a:rPr>
              <a:t>с.ж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dirty="0" smtClean="0">
                <a:solidFill>
                  <a:srgbClr val="FF0000"/>
                </a:solidFill>
              </a:rPr>
              <a:t>ВПР </a:t>
            </a:r>
            <a:r>
              <a:rPr lang="ru-RU" dirty="0" err="1" smtClean="0">
                <a:solidFill>
                  <a:srgbClr val="FF0000"/>
                </a:solidFill>
              </a:rPr>
              <a:t>гортани:Задняя</a:t>
            </a:r>
            <a:r>
              <a:rPr lang="ru-RU" dirty="0" smtClean="0">
                <a:solidFill>
                  <a:srgbClr val="FF0000"/>
                </a:solidFill>
              </a:rPr>
              <a:t> расщелина гортани 1 ст. </a:t>
            </a:r>
            <a:r>
              <a:rPr lang="ru-RU" dirty="0" err="1" smtClean="0">
                <a:solidFill>
                  <a:srgbClr val="FF0000"/>
                </a:solidFill>
              </a:rPr>
              <a:t>Ларингомаляция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Осмотр специалистов: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 smtClean="0"/>
              <a:t>Невролог 5 мес.: </a:t>
            </a:r>
            <a:r>
              <a:rPr lang="ru-RU" dirty="0" smtClean="0"/>
              <a:t>перинатальное </a:t>
            </a:r>
            <a:r>
              <a:rPr lang="ru-RU" dirty="0" err="1" smtClean="0"/>
              <a:t>гипоксически</a:t>
            </a:r>
            <a:r>
              <a:rPr lang="ru-RU" dirty="0" smtClean="0"/>
              <a:t>-ишемическое поражение ЦНС,  ранний восстановительный период. Синдром Дауна. Синдром </a:t>
            </a:r>
            <a:r>
              <a:rPr lang="ru-RU" dirty="0" err="1" smtClean="0"/>
              <a:t>гипервозбудимости</a:t>
            </a:r>
            <a:r>
              <a:rPr lang="ru-RU" dirty="0" smtClean="0"/>
              <a:t> ЦНС. Синдром мышечной гипотонии.</a:t>
            </a:r>
          </a:p>
          <a:p>
            <a:r>
              <a:rPr lang="ru-RU" b="1" dirty="0" smtClean="0"/>
              <a:t>Кардиолог 5 </a:t>
            </a:r>
            <a:r>
              <a:rPr lang="ru-RU" b="1" dirty="0" err="1" smtClean="0"/>
              <a:t>мес</a:t>
            </a:r>
            <a:r>
              <a:rPr lang="ru-RU" b="1" dirty="0" smtClean="0"/>
              <a:t>: </a:t>
            </a:r>
            <a:r>
              <a:rPr lang="ru-RU" dirty="0" smtClean="0"/>
              <a:t>Врожденный порок сердца: дефект межжелудочковой перегородки (</a:t>
            </a:r>
            <a:r>
              <a:rPr lang="ru-RU" dirty="0" err="1" smtClean="0"/>
              <a:t>подаортальный</a:t>
            </a:r>
            <a:r>
              <a:rPr lang="ru-RU" dirty="0" smtClean="0"/>
              <a:t>).  ООО. НК 1 ст.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428604"/>
            <a:ext cx="7800972" cy="578647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ЛОР : </a:t>
            </a:r>
            <a:r>
              <a:rPr lang="ru-RU" dirty="0" smtClean="0">
                <a:solidFill>
                  <a:srgbClr val="FF0000"/>
                </a:solidFill>
              </a:rPr>
              <a:t>расщелина гортани 1 ст. </a:t>
            </a:r>
            <a:r>
              <a:rPr lang="ru-RU" dirty="0" err="1" smtClean="0">
                <a:solidFill>
                  <a:srgbClr val="FF0000"/>
                </a:solidFill>
              </a:rPr>
              <a:t>Лаингомаляция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/>
              <a:t>Для коррекции ВПР гортани ребенок переводился в ЛОР – отделение в возрасте 5 мес.</a:t>
            </a:r>
          </a:p>
          <a:p>
            <a:r>
              <a:rPr lang="ru-RU" b="1" u="sng" dirty="0" smtClean="0"/>
              <a:t>Операции:</a:t>
            </a:r>
            <a:endParaRPr lang="ru-RU" dirty="0" smtClean="0"/>
          </a:p>
          <a:p>
            <a:pPr lvl="0"/>
            <a:r>
              <a:rPr lang="ru-RU" b="1" dirty="0" smtClean="0"/>
              <a:t>Постановка </a:t>
            </a:r>
            <a:r>
              <a:rPr lang="ru-RU" b="1" dirty="0" err="1" smtClean="0"/>
              <a:t>трахеостомы</a:t>
            </a:r>
            <a:r>
              <a:rPr lang="ru-RU" b="1" dirty="0" smtClean="0"/>
              <a:t>. </a:t>
            </a:r>
          </a:p>
          <a:p>
            <a:pPr lvl="0"/>
            <a:r>
              <a:rPr lang="ru-RU" b="1" dirty="0" smtClean="0"/>
              <a:t>Прямая опорная </a:t>
            </a:r>
            <a:r>
              <a:rPr lang="ru-RU" b="1" dirty="0" err="1" smtClean="0"/>
              <a:t>микровидеоларингоскопия</a:t>
            </a:r>
            <a:r>
              <a:rPr lang="ru-RU" b="1" dirty="0" smtClean="0"/>
              <a:t>. Пластика задней расщелины гортани от 21.03.17.</a:t>
            </a:r>
          </a:p>
          <a:p>
            <a:pPr lvl="0"/>
            <a:r>
              <a:rPr lang="ru-RU" b="1" dirty="0" err="1" smtClean="0"/>
              <a:t>Декануляция</a:t>
            </a:r>
            <a:r>
              <a:rPr lang="ru-RU" b="1" dirty="0" smtClean="0"/>
              <a:t> </a:t>
            </a:r>
            <a:r>
              <a:rPr lang="ru-RU" b="1" dirty="0" err="1" smtClean="0"/>
              <a:t>трахеостомы</a:t>
            </a:r>
            <a:r>
              <a:rPr lang="ru-RU" b="1" dirty="0" smtClean="0"/>
              <a:t> от 06.04.17.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5714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возрасте 5 мес. 17 дней переведена в отделение кардиохирургии.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786058"/>
            <a:ext cx="7498080" cy="19812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Операция: Пластика ДМЖП.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Диагноз: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0"/>
            <a:ext cx="7758138" cy="5929330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u="sng" dirty="0" smtClean="0"/>
              <a:t>Основной:</a:t>
            </a:r>
            <a:r>
              <a:rPr lang="ru-RU" sz="3300" b="1" dirty="0" smtClean="0"/>
              <a:t>  </a:t>
            </a:r>
            <a:endParaRPr lang="ru-RU" sz="3300" dirty="0" smtClean="0"/>
          </a:p>
          <a:p>
            <a:r>
              <a:rPr lang="ru-RU" sz="3300" b="1" dirty="0" smtClean="0"/>
              <a:t>Врожденный порок сердца: дефект межжелудочковой перегородки (</a:t>
            </a:r>
            <a:r>
              <a:rPr lang="ru-RU" sz="3300" b="1" dirty="0" err="1" smtClean="0"/>
              <a:t>подаортальный</a:t>
            </a:r>
            <a:r>
              <a:rPr lang="ru-RU" sz="3300" b="1" dirty="0" smtClean="0"/>
              <a:t>).  НК 1ст. Открытое овальное окно. Радикальная коррекция </a:t>
            </a:r>
            <a:r>
              <a:rPr lang="ru-RU" sz="3300" b="1" dirty="0"/>
              <a:t>ВПС. </a:t>
            </a:r>
            <a:endParaRPr lang="ru-RU" sz="3300" b="1" dirty="0" smtClean="0"/>
          </a:p>
          <a:p>
            <a:r>
              <a:rPr lang="ru-RU" sz="3300" b="1" dirty="0" smtClean="0"/>
              <a:t>Синдром </a:t>
            </a:r>
            <a:r>
              <a:rPr lang="ru-RU" sz="3300" b="1" dirty="0"/>
              <a:t>Дауна</a:t>
            </a:r>
            <a:r>
              <a:rPr lang="ru-RU" sz="3300" b="1" dirty="0" smtClean="0"/>
              <a:t>.</a:t>
            </a:r>
            <a:endParaRPr lang="ru-RU" sz="3300" dirty="0" smtClean="0"/>
          </a:p>
          <a:p>
            <a:r>
              <a:rPr lang="ru-RU" sz="3300" b="1" u="sng" dirty="0" smtClean="0"/>
              <a:t>Сопутствующие:</a:t>
            </a:r>
            <a:endParaRPr lang="ru-RU" sz="3300" dirty="0" smtClean="0"/>
          </a:p>
          <a:p>
            <a:r>
              <a:rPr lang="ru-RU" sz="3300" b="1" dirty="0" smtClean="0"/>
              <a:t>ВПР гортани: Задняя </a:t>
            </a:r>
            <a:r>
              <a:rPr lang="ru-RU" sz="3300" b="1" dirty="0"/>
              <a:t>расщелина гортани 1 ст. </a:t>
            </a:r>
            <a:r>
              <a:rPr lang="ru-RU" sz="3300" b="1" dirty="0" smtClean="0"/>
              <a:t> </a:t>
            </a:r>
            <a:r>
              <a:rPr lang="ru-RU" sz="3300" b="1" dirty="0" err="1" smtClean="0"/>
              <a:t>Ларингомаляция</a:t>
            </a:r>
            <a:r>
              <a:rPr lang="ru-RU" sz="3300" b="1" dirty="0" smtClean="0"/>
              <a:t>. Состояние после </a:t>
            </a:r>
            <a:r>
              <a:rPr lang="ru-RU" sz="3300" b="1" dirty="0" err="1" smtClean="0"/>
              <a:t>ларингопластики</a:t>
            </a:r>
            <a:r>
              <a:rPr lang="ru-RU" sz="3300" b="1" dirty="0" smtClean="0"/>
              <a:t>.</a:t>
            </a:r>
          </a:p>
          <a:p>
            <a:pPr lvl="0"/>
            <a:r>
              <a:rPr lang="ru-RU" sz="3300" b="1" dirty="0" smtClean="0"/>
              <a:t>Синдром </a:t>
            </a:r>
            <a:r>
              <a:rPr lang="ru-RU" sz="3300" b="1" dirty="0"/>
              <a:t>мышечной гипотонии в составе синдрома Дауна</a:t>
            </a:r>
            <a:r>
              <a:rPr lang="ru-RU" sz="3300" b="1" dirty="0" smtClean="0"/>
              <a:t>. Задержка психомоторного развития.</a:t>
            </a:r>
            <a:endParaRPr lang="ru-RU" sz="3300" dirty="0"/>
          </a:p>
          <a:p>
            <a:r>
              <a:rPr lang="ru-RU" sz="3300" b="1" dirty="0" smtClean="0"/>
              <a:t>Недоношенность, срок </a:t>
            </a:r>
            <a:r>
              <a:rPr lang="ru-RU" sz="3300" b="1" dirty="0" err="1" smtClean="0"/>
              <a:t>гестации</a:t>
            </a:r>
            <a:r>
              <a:rPr lang="ru-RU" sz="3300" b="1" dirty="0" smtClean="0"/>
              <a:t> 36 недель.</a:t>
            </a:r>
            <a:endParaRPr lang="ru-RU" sz="33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/>
          <a:lstStyle/>
          <a:p>
            <a:r>
              <a:rPr lang="ru-RU" dirty="0" smtClean="0"/>
              <a:t>6 месяцев</a:t>
            </a:r>
            <a:endParaRPr lang="ru-RU" dirty="0"/>
          </a:p>
        </p:txBody>
      </p:sp>
      <p:pic>
        <p:nvPicPr>
          <p:cNvPr id="4" name="Содержимое 3" descr="IMG_20170511_1636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4602111" cy="3571900"/>
          </a:xfrm>
        </p:spPr>
      </p:pic>
      <p:pic>
        <p:nvPicPr>
          <p:cNvPr id="1026" name="Picture 2" descr="C:\Users\1\Desktop\Новая папка (2)\IMG_20170511_163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571744"/>
            <a:ext cx="5143504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384"/>
            <a:ext cx="489654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Полилиния 31"/>
          <p:cNvSpPr/>
          <p:nvPr/>
        </p:nvSpPr>
        <p:spPr>
          <a:xfrm>
            <a:off x="4816699" y="3320988"/>
            <a:ext cx="1447489" cy="948358"/>
          </a:xfrm>
          <a:custGeom>
            <a:avLst/>
            <a:gdLst>
              <a:gd name="connsiteX0" fmla="*/ 0 w 1495680"/>
              <a:gd name="connsiteY0" fmla="*/ 984614 h 984614"/>
              <a:gd name="connsiteX1" fmla="*/ 444321 w 1495680"/>
              <a:gd name="connsiteY1" fmla="*/ 778553 h 984614"/>
              <a:gd name="connsiteX2" fmla="*/ 611746 w 1495680"/>
              <a:gd name="connsiteY2" fmla="*/ 714158 h 984614"/>
              <a:gd name="connsiteX3" fmla="*/ 882202 w 1495680"/>
              <a:gd name="connsiteY3" fmla="*/ 392186 h 984614"/>
              <a:gd name="connsiteX4" fmla="*/ 1455312 w 1495680"/>
              <a:gd name="connsiteY4" fmla="*/ 25138 h 984614"/>
              <a:gd name="connsiteX5" fmla="*/ 1448873 w 1495680"/>
              <a:gd name="connsiteY5" fmla="*/ 31578 h 984614"/>
              <a:gd name="connsiteX6" fmla="*/ 1448873 w 1495680"/>
              <a:gd name="connsiteY6" fmla="*/ 31578 h 98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5680" h="984614">
                <a:moveTo>
                  <a:pt x="0" y="984614"/>
                </a:moveTo>
                <a:lnTo>
                  <a:pt x="444321" y="778553"/>
                </a:lnTo>
                <a:cubicBezTo>
                  <a:pt x="546279" y="733477"/>
                  <a:pt x="538766" y="778552"/>
                  <a:pt x="611746" y="714158"/>
                </a:cubicBezTo>
                <a:cubicBezTo>
                  <a:pt x="684726" y="649763"/>
                  <a:pt x="741608" y="507023"/>
                  <a:pt x="882202" y="392186"/>
                </a:cubicBezTo>
                <a:cubicBezTo>
                  <a:pt x="1022796" y="277349"/>
                  <a:pt x="1360867" y="85239"/>
                  <a:pt x="1455312" y="25138"/>
                </a:cubicBezTo>
                <a:cubicBezTo>
                  <a:pt x="1549757" y="-34963"/>
                  <a:pt x="1448873" y="31578"/>
                  <a:pt x="1448873" y="31578"/>
                </a:cubicBezTo>
                <a:lnTo>
                  <a:pt x="1448873" y="3157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805287" y="2109996"/>
            <a:ext cx="4914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H="1" flipV="1">
            <a:off x="4805286" y="1227204"/>
            <a:ext cx="49146" cy="516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5108969" y="1086317"/>
            <a:ext cx="5061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69180" y="914946"/>
            <a:ext cx="6946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5776658" y="764704"/>
            <a:ext cx="5253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6660232" y="497054"/>
            <a:ext cx="45719" cy="516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224550" y="612304"/>
            <a:ext cx="75641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4849978" y="511416"/>
            <a:ext cx="1863652" cy="746798"/>
          </a:xfrm>
          <a:custGeom>
            <a:avLst/>
            <a:gdLst>
              <a:gd name="connsiteX0" fmla="*/ 0 w 1863652"/>
              <a:gd name="connsiteY0" fmla="*/ 746798 h 746798"/>
              <a:gd name="connsiteX1" fmla="*/ 277977 w 1863652"/>
              <a:gd name="connsiteY1" fmla="*/ 600494 h 746798"/>
              <a:gd name="connsiteX2" fmla="*/ 570585 w 1863652"/>
              <a:gd name="connsiteY2" fmla="*/ 410299 h 746798"/>
              <a:gd name="connsiteX3" fmla="*/ 972921 w 1863652"/>
              <a:gd name="connsiteY3" fmla="*/ 263995 h 746798"/>
              <a:gd name="connsiteX4" fmla="*/ 1426464 w 1863652"/>
              <a:gd name="connsiteY4" fmla="*/ 125006 h 746798"/>
              <a:gd name="connsiteX5" fmla="*/ 1836115 w 1863652"/>
              <a:gd name="connsiteY5" fmla="*/ 22594 h 746798"/>
              <a:gd name="connsiteX6" fmla="*/ 1828800 w 1863652"/>
              <a:gd name="connsiteY6" fmla="*/ 648 h 746798"/>
              <a:gd name="connsiteX7" fmla="*/ 1850745 w 1863652"/>
              <a:gd name="connsiteY7" fmla="*/ 7963 h 74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3652" h="746798">
                <a:moveTo>
                  <a:pt x="0" y="746798"/>
                </a:moveTo>
                <a:cubicBezTo>
                  <a:pt x="91440" y="701687"/>
                  <a:pt x="182880" y="656577"/>
                  <a:pt x="277977" y="600494"/>
                </a:cubicBezTo>
                <a:cubicBezTo>
                  <a:pt x="373074" y="544411"/>
                  <a:pt x="454761" y="466382"/>
                  <a:pt x="570585" y="410299"/>
                </a:cubicBezTo>
                <a:cubicBezTo>
                  <a:pt x="686409" y="354216"/>
                  <a:pt x="830275" y="311544"/>
                  <a:pt x="972921" y="263995"/>
                </a:cubicBezTo>
                <a:cubicBezTo>
                  <a:pt x="1115567" y="216446"/>
                  <a:pt x="1282598" y="165239"/>
                  <a:pt x="1426464" y="125006"/>
                </a:cubicBezTo>
                <a:cubicBezTo>
                  <a:pt x="1570330" y="84773"/>
                  <a:pt x="1769059" y="43320"/>
                  <a:pt x="1836115" y="22594"/>
                </a:cubicBezTo>
                <a:cubicBezTo>
                  <a:pt x="1903171" y="1868"/>
                  <a:pt x="1826362" y="3086"/>
                  <a:pt x="1828800" y="648"/>
                </a:cubicBezTo>
                <a:cubicBezTo>
                  <a:pt x="1831238" y="-1791"/>
                  <a:pt x="1840991" y="3086"/>
                  <a:pt x="1850745" y="796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71148" y="2030750"/>
            <a:ext cx="6312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5369180" y="1973790"/>
            <a:ext cx="54166" cy="569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1825068"/>
            <a:ext cx="47384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64188" y="1781826"/>
            <a:ext cx="4571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755099" y="1700809"/>
            <a:ext cx="4914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842662" y="1714900"/>
            <a:ext cx="1975704" cy="421138"/>
          </a:xfrm>
          <a:custGeom>
            <a:avLst/>
            <a:gdLst>
              <a:gd name="connsiteX0" fmla="*/ 0 w 1975704"/>
              <a:gd name="connsiteY0" fmla="*/ 421138 h 421138"/>
              <a:gd name="connsiteX1" fmla="*/ 263348 w 1975704"/>
              <a:gd name="connsiteY1" fmla="*/ 347986 h 421138"/>
              <a:gd name="connsiteX2" fmla="*/ 555956 w 1975704"/>
              <a:gd name="connsiteY2" fmla="*/ 296780 h 421138"/>
              <a:gd name="connsiteX3" fmla="*/ 1141172 w 1975704"/>
              <a:gd name="connsiteY3" fmla="*/ 135846 h 421138"/>
              <a:gd name="connsiteX4" fmla="*/ 1463040 w 1975704"/>
              <a:gd name="connsiteY4" fmla="*/ 84639 h 421138"/>
              <a:gd name="connsiteX5" fmla="*/ 1938528 w 1975704"/>
              <a:gd name="connsiteY5" fmla="*/ 4172 h 421138"/>
              <a:gd name="connsiteX6" fmla="*/ 1945844 w 1975704"/>
              <a:gd name="connsiteY6" fmla="*/ 11487 h 421138"/>
              <a:gd name="connsiteX7" fmla="*/ 1953159 w 1975704"/>
              <a:gd name="connsiteY7" fmla="*/ 11487 h 42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5704" h="421138">
                <a:moveTo>
                  <a:pt x="0" y="421138"/>
                </a:moveTo>
                <a:cubicBezTo>
                  <a:pt x="85344" y="394925"/>
                  <a:pt x="170689" y="368712"/>
                  <a:pt x="263348" y="347986"/>
                </a:cubicBezTo>
                <a:cubicBezTo>
                  <a:pt x="356007" y="327260"/>
                  <a:pt x="409652" y="332137"/>
                  <a:pt x="555956" y="296780"/>
                </a:cubicBezTo>
                <a:cubicBezTo>
                  <a:pt x="702260" y="261423"/>
                  <a:pt x="989992" y="171203"/>
                  <a:pt x="1141172" y="135846"/>
                </a:cubicBezTo>
                <a:cubicBezTo>
                  <a:pt x="1292352" y="100489"/>
                  <a:pt x="1463040" y="84639"/>
                  <a:pt x="1463040" y="84639"/>
                </a:cubicBezTo>
                <a:lnTo>
                  <a:pt x="1938528" y="4172"/>
                </a:lnTo>
                <a:cubicBezTo>
                  <a:pt x="2018995" y="-8020"/>
                  <a:pt x="1943406" y="10268"/>
                  <a:pt x="1945844" y="11487"/>
                </a:cubicBezTo>
                <a:cubicBezTo>
                  <a:pt x="1948282" y="12706"/>
                  <a:pt x="1950720" y="12096"/>
                  <a:pt x="1953159" y="114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4779500" y="4269346"/>
            <a:ext cx="74933" cy="576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159582" y="4064330"/>
            <a:ext cx="56584" cy="530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347179" y="4014181"/>
            <a:ext cx="7616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652120" y="3645024"/>
            <a:ext cx="4914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60760" y="3271781"/>
            <a:ext cx="4914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723820" y="2924944"/>
            <a:ext cx="4914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6291072" y="2922258"/>
            <a:ext cx="502881" cy="376897"/>
          </a:xfrm>
          <a:custGeom>
            <a:avLst/>
            <a:gdLst>
              <a:gd name="connsiteX0" fmla="*/ 0 w 502881"/>
              <a:gd name="connsiteY0" fmla="*/ 376897 h 376897"/>
              <a:gd name="connsiteX1" fmla="*/ 460858 w 502881"/>
              <a:gd name="connsiteY1" fmla="*/ 33083 h 376897"/>
              <a:gd name="connsiteX2" fmla="*/ 453542 w 502881"/>
              <a:gd name="connsiteY2" fmla="*/ 33083 h 37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881" h="376897">
                <a:moveTo>
                  <a:pt x="0" y="376897"/>
                </a:moveTo>
                <a:lnTo>
                  <a:pt x="460858" y="33083"/>
                </a:lnTo>
                <a:cubicBezTo>
                  <a:pt x="536448" y="-24219"/>
                  <a:pt x="494995" y="4432"/>
                  <a:pt x="453542" y="3308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5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 наличии дыхательных нарушений необходимо проводить дифференциальную диагностику, в том числе с заболеваниями, не связанными с патологией бронхо-легочной системы.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Анамнез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7729534" cy="5143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Беременность </a:t>
            </a:r>
            <a:r>
              <a:rPr lang="en-US" dirty="0" smtClean="0"/>
              <a:t>II</a:t>
            </a:r>
            <a:r>
              <a:rPr lang="ru-RU" dirty="0" smtClean="0"/>
              <a:t>, на фоне ОРВИ 4 раза за беременность, анемии средней тяжести. </a:t>
            </a:r>
            <a:r>
              <a:rPr lang="en-US" dirty="0" err="1" smtClean="0"/>
              <a:t>Rh</a:t>
            </a:r>
            <a:r>
              <a:rPr lang="ru-RU" dirty="0" smtClean="0"/>
              <a:t> (-) тип крови (титр </a:t>
            </a:r>
            <a:r>
              <a:rPr lang="ru-RU" dirty="0" err="1" smtClean="0"/>
              <a:t>ат</a:t>
            </a:r>
            <a:r>
              <a:rPr lang="ru-RU" dirty="0" smtClean="0"/>
              <a:t> положит., в 30 </a:t>
            </a:r>
            <a:r>
              <a:rPr lang="ru-RU" dirty="0" err="1" smtClean="0"/>
              <a:t>нед</a:t>
            </a:r>
            <a:r>
              <a:rPr lang="ru-RU" dirty="0" smtClean="0"/>
              <a:t>. – анти </a:t>
            </a:r>
            <a:r>
              <a:rPr lang="en-US" dirty="0" err="1" smtClean="0"/>
              <a:t>Rh</a:t>
            </a:r>
            <a:r>
              <a:rPr lang="en-US" dirty="0" smtClean="0"/>
              <a:t> </a:t>
            </a:r>
            <a:r>
              <a:rPr lang="en-US" dirty="0" err="1" smtClean="0"/>
              <a:t>Ig</a:t>
            </a:r>
            <a:r>
              <a:rPr lang="ru-RU" dirty="0" smtClean="0"/>
              <a:t>. )</a:t>
            </a:r>
            <a:endParaRPr lang="en-US" dirty="0" smtClean="0"/>
          </a:p>
          <a:p>
            <a:r>
              <a:rPr lang="ru-RU" dirty="0" smtClean="0"/>
              <a:t> В 20, 24,30 недель по УЗИ</a:t>
            </a:r>
            <a:r>
              <a:rPr lang="en-US" dirty="0" smtClean="0"/>
              <a:t> </a:t>
            </a:r>
            <a:r>
              <a:rPr lang="ru-RU" dirty="0" smtClean="0"/>
              <a:t>плода – </a:t>
            </a:r>
            <a:r>
              <a:rPr lang="ru-RU" dirty="0" err="1" smtClean="0"/>
              <a:t>бронхолегочная</a:t>
            </a:r>
            <a:r>
              <a:rPr lang="ru-RU" dirty="0" smtClean="0"/>
              <a:t> киста правого легкого, гипоплазия костей носа. Высокий риск хромосомной аномалии.  </a:t>
            </a:r>
          </a:p>
          <a:p>
            <a:r>
              <a:rPr lang="ru-RU" dirty="0" smtClean="0"/>
              <a:t>Роды </a:t>
            </a:r>
            <a:r>
              <a:rPr lang="en-US" dirty="0" smtClean="0"/>
              <a:t>II</a:t>
            </a:r>
            <a:r>
              <a:rPr lang="ru-RU" dirty="0" smtClean="0"/>
              <a:t>, преждевременные в 36  0/7недель. Ранее излитие вод. Околоплодные воды светлые.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14356"/>
            <a:ext cx="7658096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При рождении:</a:t>
            </a:r>
          </a:p>
          <a:p>
            <a:pPr>
              <a:buNone/>
            </a:pPr>
            <a:r>
              <a:rPr lang="ru-RU" dirty="0" smtClean="0"/>
              <a:t>Срок </a:t>
            </a:r>
            <a:r>
              <a:rPr lang="ru-RU" dirty="0" err="1" smtClean="0"/>
              <a:t>гестации</a:t>
            </a:r>
            <a:r>
              <a:rPr lang="ru-RU" dirty="0" smtClean="0"/>
              <a:t> 36 0/7 недель.</a:t>
            </a:r>
          </a:p>
          <a:p>
            <a:r>
              <a:rPr lang="ru-RU" dirty="0" smtClean="0"/>
              <a:t> Масса тела – 2500 гр.</a:t>
            </a:r>
          </a:p>
          <a:p>
            <a:r>
              <a:rPr lang="ru-RU" dirty="0" smtClean="0"/>
              <a:t>Длина 47 см.</a:t>
            </a:r>
          </a:p>
          <a:p>
            <a:r>
              <a:rPr lang="ru-RU" dirty="0" err="1" smtClean="0"/>
              <a:t>Окр</a:t>
            </a:r>
            <a:r>
              <a:rPr lang="ru-RU" dirty="0" smtClean="0"/>
              <a:t> головы  32 см.</a:t>
            </a:r>
          </a:p>
          <a:p>
            <a:r>
              <a:rPr lang="ru-RU" dirty="0" err="1" smtClean="0"/>
              <a:t>Окр.груди</a:t>
            </a:r>
            <a:r>
              <a:rPr lang="ru-RU" dirty="0" smtClean="0"/>
              <a:t> 29 см.</a:t>
            </a:r>
          </a:p>
          <a:p>
            <a:r>
              <a:rPr lang="ru-RU" dirty="0" smtClean="0"/>
              <a:t>По шкале Апгар 8/9 баллов.</a:t>
            </a:r>
          </a:p>
          <a:p>
            <a:r>
              <a:rPr lang="ru-RU" dirty="0" smtClean="0"/>
              <a:t>По шкале </a:t>
            </a:r>
            <a:r>
              <a:rPr lang="ru-RU" dirty="0" err="1" smtClean="0"/>
              <a:t>Сильвермана</a:t>
            </a:r>
            <a:r>
              <a:rPr lang="ru-RU" dirty="0" smtClean="0"/>
              <a:t> 0-1 балл.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21" y="0"/>
            <a:ext cx="5184575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4609309" y="4306609"/>
            <a:ext cx="2194939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09309" y="1196752"/>
            <a:ext cx="0" cy="4536504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609309" y="1196752"/>
            <a:ext cx="2194939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560892" y="1191067"/>
            <a:ext cx="10670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60892" y="4260890"/>
            <a:ext cx="10670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60892" y="2060848"/>
            <a:ext cx="10670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8501090" cy="65722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Состояние средней тяжести (</a:t>
            </a:r>
            <a:r>
              <a:rPr lang="ru-RU" dirty="0" smtClean="0">
                <a:solidFill>
                  <a:srgbClr val="FF0000"/>
                </a:solidFill>
              </a:rPr>
              <a:t>ЧДД 60 в мин, проводные хрипы, умеренная гипорефлексия</a:t>
            </a:r>
            <a:r>
              <a:rPr lang="ru-RU" dirty="0" smtClean="0"/>
              <a:t>).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Фенотипические признаки болезни Дауна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Переведена в ПИТ (</a:t>
            </a:r>
            <a:r>
              <a:rPr lang="en-US" dirty="0" err="1" smtClean="0">
                <a:solidFill>
                  <a:srgbClr val="FF0000"/>
                </a:solidFill>
              </a:rPr>
              <a:t>SpO</a:t>
            </a:r>
            <a:r>
              <a:rPr lang="ru-RU" dirty="0" smtClean="0">
                <a:solidFill>
                  <a:srgbClr val="FF0000"/>
                </a:solidFill>
              </a:rPr>
              <a:t>2 86-90%).</a:t>
            </a:r>
          </a:p>
          <a:p>
            <a:r>
              <a:rPr lang="ru-RU" dirty="0" smtClean="0"/>
              <a:t>Помещена в </a:t>
            </a:r>
            <a:r>
              <a:rPr lang="ru-RU" dirty="0" smtClean="0">
                <a:solidFill>
                  <a:srgbClr val="FF0000"/>
                </a:solidFill>
              </a:rPr>
              <a:t>кислородную палатку (</a:t>
            </a:r>
            <a:r>
              <a:rPr lang="en-US" dirty="0" err="1" smtClean="0">
                <a:solidFill>
                  <a:srgbClr val="FF0000"/>
                </a:solidFill>
              </a:rPr>
              <a:t>FiO</a:t>
            </a:r>
            <a:r>
              <a:rPr lang="ru-RU" dirty="0" smtClean="0">
                <a:solidFill>
                  <a:srgbClr val="FF0000"/>
                </a:solidFill>
              </a:rPr>
              <a:t>2 1.0, </a:t>
            </a:r>
            <a:r>
              <a:rPr lang="en-US" dirty="0" smtClean="0">
                <a:solidFill>
                  <a:srgbClr val="FF0000"/>
                </a:solidFill>
              </a:rPr>
              <a:t>flow</a:t>
            </a:r>
            <a:r>
              <a:rPr lang="ru-RU" dirty="0" smtClean="0">
                <a:solidFill>
                  <a:srgbClr val="FF0000"/>
                </a:solidFill>
              </a:rPr>
              <a:t> 5 л/мин - </a:t>
            </a:r>
            <a:r>
              <a:rPr lang="en-US" dirty="0" err="1" smtClean="0">
                <a:solidFill>
                  <a:srgbClr val="FF0000"/>
                </a:solidFill>
              </a:rPr>
              <a:t>SpO</a:t>
            </a:r>
            <a:r>
              <a:rPr lang="ru-RU" dirty="0" smtClean="0">
                <a:solidFill>
                  <a:srgbClr val="FF0000"/>
                </a:solidFill>
              </a:rPr>
              <a:t>2&gt;95%</a:t>
            </a:r>
            <a:r>
              <a:rPr lang="ru-RU" dirty="0" smtClean="0"/>
              <a:t> .</a:t>
            </a:r>
          </a:p>
          <a:p>
            <a:r>
              <a:rPr lang="ru-RU" dirty="0" smtClean="0"/>
              <a:t>В динамике – перевод на </a:t>
            </a:r>
            <a:r>
              <a:rPr lang="en-US" dirty="0" smtClean="0">
                <a:solidFill>
                  <a:srgbClr val="FF0000"/>
                </a:solidFill>
              </a:rPr>
              <a:t>NCPAP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Искусственное </a:t>
            </a:r>
            <a:r>
              <a:rPr lang="ru-RU" dirty="0" err="1" smtClean="0"/>
              <a:t>энтеральное</a:t>
            </a:r>
            <a:r>
              <a:rPr lang="ru-RU" dirty="0" smtClean="0"/>
              <a:t> питание через зонд (без особенностей)  и </a:t>
            </a:r>
            <a:r>
              <a:rPr lang="ru-RU" dirty="0" err="1" smtClean="0"/>
              <a:t>инфузионная</a:t>
            </a:r>
            <a:r>
              <a:rPr lang="ru-RU" dirty="0" smtClean="0"/>
              <a:t> терапия с первых часов жизни.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ДН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II</a:t>
            </a:r>
            <a:r>
              <a:rPr lang="ru-RU" dirty="0" smtClean="0">
                <a:solidFill>
                  <a:srgbClr val="FF0000"/>
                </a:solidFill>
              </a:rPr>
              <a:t> степени по типу врожденного </a:t>
            </a:r>
            <a:r>
              <a:rPr lang="ru-RU" dirty="0" err="1" smtClean="0">
                <a:solidFill>
                  <a:srgbClr val="FF0000"/>
                </a:solidFill>
              </a:rPr>
              <a:t>стридора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возрасте 4 суток </a:t>
            </a:r>
            <a:r>
              <a:rPr lang="ru-RU" dirty="0" err="1" smtClean="0"/>
              <a:t>перевен</a:t>
            </a:r>
            <a:r>
              <a:rPr lang="ru-RU" dirty="0" smtClean="0"/>
              <a:t> в ОПН ПЦ </a:t>
            </a:r>
            <a:r>
              <a:rPr lang="ru-RU" dirty="0" err="1" smtClean="0"/>
              <a:t>СПбГПМУ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ru-RU" dirty="0" smtClean="0"/>
              <a:t>При поступлении состояние средней степени тяжести, обусловлено </a:t>
            </a:r>
            <a:r>
              <a:rPr lang="ru-RU" dirty="0" smtClean="0">
                <a:solidFill>
                  <a:srgbClr val="FF0000"/>
                </a:solidFill>
              </a:rPr>
              <a:t>дыхательной недостаточностью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Механика дыхания с втяжением нижних </a:t>
            </a:r>
            <a:r>
              <a:rPr lang="ru-RU" dirty="0" err="1" smtClean="0"/>
              <a:t>межреберий</a:t>
            </a:r>
            <a:r>
              <a:rPr lang="ru-RU" dirty="0" smtClean="0"/>
              <a:t>. ЧД 52 в мин, при беспокойстве до 60-65 в мин.</a:t>
            </a:r>
          </a:p>
          <a:p>
            <a:r>
              <a:rPr lang="ru-RU" dirty="0" smtClean="0"/>
              <a:t>Шумное свистящее дыхание.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372476" cy="65722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54" y="1000108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/>
              <a:t>Отмечались эпизоды </a:t>
            </a:r>
            <a:r>
              <a:rPr lang="ru-RU" sz="3200" dirty="0" err="1"/>
              <a:t>десатурации</a:t>
            </a:r>
            <a:r>
              <a:rPr lang="ru-RU" sz="3200" dirty="0"/>
              <a:t> с 5</a:t>
            </a:r>
            <a:r>
              <a:rPr lang="ru-RU" sz="3200" dirty="0" smtClean="0"/>
              <a:t> </a:t>
            </a:r>
            <a:r>
              <a:rPr lang="ru-RU" sz="3200" dirty="0" err="1" smtClean="0"/>
              <a:t>сут.ж</a:t>
            </a:r>
            <a:r>
              <a:rPr lang="ru-RU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Респираторная  поддержка в виде носовых канюль до 9 </a:t>
            </a:r>
            <a:r>
              <a:rPr lang="ru-RU" sz="3200" dirty="0" err="1" smtClean="0"/>
              <a:t>сут</a:t>
            </a:r>
            <a:r>
              <a:rPr lang="ru-RU" sz="3200" dirty="0" smtClean="0"/>
              <a:t>. жизни, без дополнительного кислорода</a:t>
            </a:r>
            <a:r>
              <a:rPr lang="ru-RU" sz="3200" dirty="0" smtClean="0">
                <a:latin typeface="Calibri"/>
                <a:cs typeface="Calibri"/>
              </a:rPr>
              <a:t>→</a:t>
            </a:r>
            <a:r>
              <a:rPr lang="ru-RU" sz="3200" dirty="0">
                <a:latin typeface="Calibri"/>
                <a:cs typeface="Calibri"/>
              </a:rPr>
              <a:t> </a:t>
            </a:r>
            <a:r>
              <a:rPr lang="ru-RU" sz="3200" dirty="0" smtClean="0">
                <a:latin typeface="Calibri"/>
                <a:cs typeface="Calibri"/>
              </a:rPr>
              <a:t>без респираторной поддержки.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Из ВДП санировалась светлая мокрота.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/>
              <a:t>Энтеральное</a:t>
            </a:r>
            <a:r>
              <a:rPr lang="ru-RU" sz="3200" dirty="0" smtClean="0"/>
              <a:t> питание получала через зонд, усваивала.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Стабильно прибавляла в весе.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Данные лабораторных и </a:t>
            </a:r>
            <a:r>
              <a:rPr lang="ru-RU" sz="3600" dirty="0" err="1" smtClean="0"/>
              <a:t>инстументальных</a:t>
            </a:r>
            <a:r>
              <a:rPr lang="ru-RU" sz="3600" dirty="0" smtClean="0"/>
              <a:t> методов исследований: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14488"/>
            <a:ext cx="8143900" cy="4525963"/>
          </a:xfrm>
        </p:spPr>
        <p:txBody>
          <a:bodyPr/>
          <a:lstStyle/>
          <a:p>
            <a:r>
              <a:rPr lang="ru-RU" dirty="0" smtClean="0"/>
              <a:t>Клинический, биохимический анализ крови без патологии.</a:t>
            </a:r>
          </a:p>
          <a:p>
            <a:r>
              <a:rPr lang="ru-RU" dirty="0" smtClean="0"/>
              <a:t>По КОС </a:t>
            </a:r>
            <a:r>
              <a:rPr lang="ru-RU" dirty="0" err="1" smtClean="0"/>
              <a:t>субкомпенсированный</a:t>
            </a:r>
            <a:r>
              <a:rPr lang="ru-RU" dirty="0" smtClean="0"/>
              <a:t> респираторный ацидоз с положительной динамикой.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Кариотип  47,ХХ, +21.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904</Words>
  <Application>Microsoft Office PowerPoint</Application>
  <PresentationFormat>Экран (4:3)</PresentationFormat>
  <Paragraphs>101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Клинический пример  Девочка С.   </vt:lpstr>
      <vt:lpstr>Родилась в РД г.Выборг. В возрасте 4 суток поступила в ОПН ПЦ с диагнозом: </vt:lpstr>
      <vt:lpstr>Анамнез :</vt:lpstr>
      <vt:lpstr>Презентация PowerPoint</vt:lpstr>
      <vt:lpstr>Презентация PowerPoint</vt:lpstr>
      <vt:lpstr>Презентация PowerPoint</vt:lpstr>
      <vt:lpstr>В возрасте 4 суток перевен в ОПН ПЦ СПбГПМУ</vt:lpstr>
      <vt:lpstr>Презентация PowerPoint</vt:lpstr>
      <vt:lpstr>Данные лабораторных и инстументальных методов исследований:</vt:lpstr>
      <vt:lpstr>Презентация PowerPoint</vt:lpstr>
      <vt:lpstr>Презентация PowerPoint</vt:lpstr>
      <vt:lpstr>Осмотры специалистов:</vt:lpstr>
      <vt:lpstr>Презентация PowerPoint</vt:lpstr>
      <vt:lpstr>В возрасте  20 с.ж переводиться в ДГБ г.Выборг.  </vt:lpstr>
      <vt:lpstr>Презентация PowerPoint</vt:lpstr>
      <vt:lpstr>Презентация PowerPoint</vt:lpstr>
      <vt:lpstr>Обследование в отделении:</vt:lpstr>
      <vt:lpstr>Презентация PowerPoint</vt:lpstr>
      <vt:lpstr>Презентация PowerPoint</vt:lpstr>
      <vt:lpstr>Презентация PowerPoint</vt:lpstr>
      <vt:lpstr>Осмотр специалистов: </vt:lpstr>
      <vt:lpstr>Презентация PowerPoint</vt:lpstr>
      <vt:lpstr>В возрасте 5 мес. 17 дней переведена в отделение кардиохирургии.</vt:lpstr>
      <vt:lpstr>Диагноз:</vt:lpstr>
      <vt:lpstr>6 месяцев</vt:lpstr>
      <vt:lpstr>Презентация PowerPoint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Клинический случай. ВПР гортани: Ларингомаляция.</dc:title>
  <dc:creator>1</dc:creator>
  <cp:lastModifiedBy>Lenovo</cp:lastModifiedBy>
  <cp:revision>95</cp:revision>
  <dcterms:created xsi:type="dcterms:W3CDTF">2017-05-12T13:38:39Z</dcterms:created>
  <dcterms:modified xsi:type="dcterms:W3CDTF">2017-05-22T19:47:32Z</dcterms:modified>
</cp:coreProperties>
</file>