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6" r:id="rId3"/>
    <p:sldId id="258" r:id="rId4"/>
    <p:sldId id="260" r:id="rId5"/>
    <p:sldId id="262" r:id="rId6"/>
    <p:sldId id="261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09" autoAdjust="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floppy infant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Федорова Л.А., Мамаева Е.А.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СПбГПМУ, кафедра </a:t>
            </a:r>
            <a:r>
              <a:rPr lang="ru-RU" sz="2400" dirty="0" err="1" smtClean="0">
                <a:solidFill>
                  <a:schemeClr val="tx1"/>
                </a:solidFill>
              </a:rPr>
              <a:t>неонатологии</a:t>
            </a:r>
            <a:r>
              <a:rPr lang="ru-RU" sz="2400" dirty="0" smtClean="0">
                <a:solidFill>
                  <a:schemeClr val="tx1"/>
                </a:solidFill>
              </a:rPr>
              <a:t> и </a:t>
            </a:r>
            <a:r>
              <a:rPr lang="ru-RU" sz="2400" dirty="0" err="1" smtClean="0">
                <a:solidFill>
                  <a:schemeClr val="tx1"/>
                </a:solidFill>
              </a:rPr>
              <a:t>неонатальной</a:t>
            </a:r>
            <a:r>
              <a:rPr lang="ru-RU" sz="2400" dirty="0" smtClean="0">
                <a:solidFill>
                  <a:schemeClr val="tx1"/>
                </a:solidFill>
              </a:rPr>
              <a:t> реаниматологии ФП и ДПО</a:t>
            </a:r>
          </a:p>
          <a:p>
            <a:r>
              <a:rPr lang="ru-RU" sz="2400" dirty="0">
                <a:solidFill>
                  <a:schemeClr val="tx1"/>
                </a:solidFill>
              </a:rPr>
              <a:t>ФГБУ «СЗФМИЦ им В.А. </a:t>
            </a:r>
            <a:r>
              <a:rPr lang="ru-RU" sz="2400" dirty="0" err="1">
                <a:solidFill>
                  <a:schemeClr val="tx1"/>
                </a:solidFill>
              </a:rPr>
              <a:t>Алмазова</a:t>
            </a:r>
            <a:r>
              <a:rPr lang="ru-RU" sz="2400" dirty="0" smtClean="0">
                <a:solidFill>
                  <a:schemeClr val="tx1"/>
                </a:solidFill>
              </a:rPr>
              <a:t>»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«Вялый ребенок»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1958 году J.</a:t>
            </a:r>
            <a:r>
              <a:rPr lang="en-US" dirty="0"/>
              <a:t>G</a:t>
            </a:r>
            <a:r>
              <a:rPr lang="ru-RU" dirty="0"/>
              <a:t>. </a:t>
            </a:r>
            <a:r>
              <a:rPr lang="en-US" dirty="0"/>
              <a:t>Greenfield</a:t>
            </a:r>
            <a:r>
              <a:rPr lang="ru-RU" dirty="0"/>
              <a:t> и </a:t>
            </a:r>
            <a:r>
              <a:rPr lang="ru-RU" dirty="0" err="1"/>
              <a:t>соавт</a:t>
            </a:r>
            <a:r>
              <a:rPr lang="ru-RU" dirty="0"/>
              <a:t>. ввели термин «вялый ребенок» для обозначения диффузной </a:t>
            </a:r>
            <a:r>
              <a:rPr lang="ru-RU" dirty="0" smtClean="0"/>
              <a:t>мышечной гипотонии у детей раннего возраста независимо от </a:t>
            </a:r>
            <a:r>
              <a:rPr lang="ru-RU" smtClean="0"/>
              <a:t>ее генеза.  </a:t>
            </a:r>
            <a:r>
              <a:rPr lang="ru-RU" dirty="0"/>
              <a:t>В 1980 году вышло 2е издание классической монографии </a:t>
            </a:r>
            <a:r>
              <a:rPr lang="en-US" dirty="0"/>
              <a:t>V</a:t>
            </a:r>
            <a:r>
              <a:rPr lang="ru-RU" dirty="0"/>
              <a:t>. </a:t>
            </a:r>
            <a:r>
              <a:rPr lang="en-US" dirty="0" err="1"/>
              <a:t>Dubowitz</a:t>
            </a:r>
            <a:r>
              <a:rPr lang="ru-RU" dirty="0"/>
              <a:t> «</a:t>
            </a:r>
            <a:r>
              <a:rPr lang="en-US" dirty="0"/>
              <a:t>The floppy infant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1138138"/>
          </a:xfrm>
        </p:spPr>
        <p:txBody>
          <a:bodyPr>
            <a:normAutofit fontScale="90000"/>
          </a:bodyPr>
          <a:lstStyle/>
          <a:p>
            <a:pPr fontAlgn="base"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Топографическая классификация мышечной гипотонии у детей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(Anatomical classification of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hypotonia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in infancy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en-US" sz="2000" dirty="0"/>
              <a:t>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err="1" smtClean="0"/>
              <a:t>Peredo</a:t>
            </a:r>
            <a:r>
              <a:rPr lang="en-US" sz="1800" dirty="0" smtClean="0"/>
              <a:t> </a:t>
            </a:r>
            <a:r>
              <a:rPr lang="en-US" sz="1800" dirty="0"/>
              <a:t>DE, Hannibal MC. The floppy infant: evaluation of </a:t>
            </a:r>
            <a:r>
              <a:rPr lang="en-US" sz="1800" dirty="0" err="1"/>
              <a:t>hypotonia</a:t>
            </a:r>
            <a:r>
              <a:rPr lang="en-US" sz="1800" dirty="0"/>
              <a:t>. </a:t>
            </a:r>
            <a:r>
              <a:rPr lang="en-US" sz="1800" dirty="0" err="1"/>
              <a:t>Pediatr</a:t>
            </a:r>
            <a:r>
              <a:rPr lang="en-US" sz="1800" dirty="0"/>
              <a:t> rev 2009; 30: 66-76.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787208" cy="4436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5736"/>
                <a:gridCol w="2595736"/>
                <a:gridCol w="2595736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Calibri"/>
                        </a:rPr>
                        <a:t>Название</a:t>
                      </a:r>
                      <a:endParaRPr lang="ru-RU" sz="16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Calibri"/>
                        </a:rPr>
                        <a:t>Локализация</a:t>
                      </a:r>
                      <a:endParaRPr lang="ru-RU" sz="16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Calibri"/>
                        </a:rPr>
                        <a:t>Причина</a:t>
                      </a:r>
                      <a:endParaRPr lang="ru-RU" sz="16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4925" marR="34925" marT="34925" marB="34925"/>
                </a:tc>
              </a:tr>
              <a:tr h="37084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Calibri"/>
                        </a:rPr>
                        <a:t>Центральная гипотония (</a:t>
                      </a:r>
                      <a:r>
                        <a:rPr lang="ru-RU" sz="1600" b="1" dirty="0" err="1">
                          <a:latin typeface="Times New Roman"/>
                          <a:ea typeface="Times New Roman"/>
                          <a:cs typeface="Calibri"/>
                        </a:rPr>
                        <a:t>надсегементарная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Calibri"/>
                        </a:rPr>
                        <a:t>)</a:t>
                      </a:r>
                      <a:endParaRPr lang="ru-RU" sz="16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4925" marR="34925" marT="34925" marB="349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Calibri"/>
                        </a:rPr>
                        <a:t>Головной мозг</a:t>
                      </a:r>
                      <a:endParaRPr lang="ru-RU" sz="16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"/>
                          <a:ea typeface="Times New Roman"/>
                          <a:cs typeface="Calibri"/>
                        </a:rPr>
                        <a:t>Гипоксически-ишемическая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Calibri"/>
                        </a:rPr>
                        <a:t> энцефалопатия, </a:t>
                      </a:r>
                      <a:r>
                        <a:rPr lang="ru-RU" sz="1600" b="1" dirty="0" err="1">
                          <a:latin typeface="Times New Roman"/>
                          <a:ea typeface="Times New Roman"/>
                          <a:cs typeface="Calibri"/>
                        </a:rPr>
                        <a:t>неонатальные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Calibri"/>
                        </a:rPr>
                        <a:t> инсульты и др.</a:t>
                      </a:r>
                      <a:endParaRPr lang="ru-RU" sz="1600" b="1" dirty="0"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"/>
                          <a:ea typeface="Times New Roman"/>
                          <a:cs typeface="Calibri"/>
                        </a:rPr>
                        <a:t>Дисгенезии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Calibri"/>
                        </a:rPr>
                        <a:t> головного мозга</a:t>
                      </a:r>
                      <a:endParaRPr lang="ru-RU" sz="1600" b="1" dirty="0"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Calibri"/>
                        </a:rPr>
                        <a:t>Генетические синдромы </a:t>
                      </a:r>
                      <a:endParaRPr lang="ru-RU" sz="1600" b="1" dirty="0"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Calibri"/>
                        </a:rPr>
                        <a:t>Наследственные болезни обмена</a:t>
                      </a:r>
                      <a:endParaRPr lang="ru-RU" sz="16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4925" marR="34925" marT="34925" marB="3492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Calibri"/>
                        </a:rPr>
                        <a:t>Краниовертебральный переход</a:t>
                      </a:r>
                      <a:endParaRPr lang="ru-RU" sz="16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Calibri"/>
                        </a:rPr>
                        <a:t>Травматическое повреждение, </a:t>
                      </a:r>
                      <a:r>
                        <a:rPr lang="ru-RU" sz="1600" b="1" dirty="0" err="1">
                          <a:latin typeface="Times New Roman"/>
                          <a:ea typeface="Times New Roman"/>
                          <a:cs typeface="Calibri"/>
                        </a:rPr>
                        <a:t>мальформация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ru-RU" sz="1600" b="1" dirty="0" err="1">
                          <a:latin typeface="Times New Roman"/>
                          <a:ea typeface="Times New Roman"/>
                          <a:cs typeface="Calibri"/>
                        </a:rPr>
                        <a:t>Киари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600" b="1" dirty="0">
                          <a:latin typeface="Times New Roman"/>
                          <a:ea typeface="Times New Roman"/>
                          <a:cs typeface="Calibri"/>
                        </a:rPr>
                        <a:t>I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Calibri"/>
                        </a:rPr>
                        <a:t>, </a:t>
                      </a:r>
                      <a:r>
                        <a:rPr lang="ru-RU" sz="1600" b="1" dirty="0" err="1">
                          <a:latin typeface="Times New Roman"/>
                          <a:ea typeface="Times New Roman"/>
                          <a:cs typeface="Calibri"/>
                        </a:rPr>
                        <a:t>Киари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600" b="1" dirty="0">
                          <a:latin typeface="Times New Roman"/>
                          <a:ea typeface="Times New Roman"/>
                          <a:cs typeface="Calibri"/>
                        </a:rPr>
                        <a:t>II</a:t>
                      </a:r>
                      <a:endParaRPr lang="ru-RU" sz="16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4925" marR="34925" marT="34925" marB="34925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Топографическая классификация мышечной гипотонии у детей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(Anatomical classification of 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hypotonia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in infancy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ru-RU" sz="2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19256" cy="3644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9752"/>
                <a:gridCol w="2739752"/>
                <a:gridCol w="2739752"/>
              </a:tblGrid>
              <a:tr h="370840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Calibri"/>
                        </a:rPr>
                        <a:t>Периферическая гипотония</a:t>
                      </a:r>
                      <a:endParaRPr lang="ru-RU" sz="1600" b="1" dirty="0"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Calibri"/>
                        </a:rPr>
                        <a:t>(сегментарная)</a:t>
                      </a:r>
                      <a:endParaRPr lang="ru-RU" sz="16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4925" marR="34925" marT="34925" marB="349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Calibri"/>
                        </a:rPr>
                        <a:t>Передние рога спинного мозга</a:t>
                      </a:r>
                      <a:endParaRPr lang="ru-RU" sz="16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Calibri"/>
                        </a:rPr>
                        <a:t>Спинальные мышечные атрофии </a:t>
                      </a:r>
                      <a:endParaRPr lang="ru-RU" sz="16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4925" marR="34925" marT="34925" marB="3492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Calibri"/>
                        </a:rPr>
                        <a:t>Периферические нервы</a:t>
                      </a:r>
                      <a:endParaRPr lang="ru-RU" sz="16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Calibri"/>
                        </a:rPr>
                        <a:t>Наследственные моторные и сенсорные </a:t>
                      </a:r>
                      <a:r>
                        <a:rPr lang="ru-RU" sz="1600" b="1" dirty="0" err="1">
                          <a:latin typeface="Times New Roman"/>
                          <a:ea typeface="Times New Roman"/>
                          <a:cs typeface="Calibri"/>
                        </a:rPr>
                        <a:t>нейропатии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Calibri"/>
                        </a:rPr>
                        <a:t> </a:t>
                      </a:r>
                      <a:endParaRPr lang="ru-RU" sz="16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4925" marR="34925" marT="34925" marB="3492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Calibri"/>
                        </a:rPr>
                        <a:t>Нервно-мышечный синапс</a:t>
                      </a:r>
                      <a:endParaRPr lang="ru-RU" sz="16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Calibri"/>
                        </a:rPr>
                        <a:t>Врожденные </a:t>
                      </a:r>
                      <a:r>
                        <a:rPr lang="ru-RU" sz="1600" b="1" dirty="0" err="1">
                          <a:latin typeface="Times New Roman"/>
                          <a:ea typeface="Times New Roman"/>
                          <a:cs typeface="Calibri"/>
                        </a:rPr>
                        <a:t>миастенические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Calibri"/>
                        </a:rPr>
                        <a:t> синдромы, миастения </a:t>
                      </a:r>
                      <a:r>
                        <a:rPr lang="ru-RU" sz="1600" b="1" dirty="0" err="1">
                          <a:latin typeface="Times New Roman"/>
                          <a:ea typeface="Times New Roman"/>
                          <a:cs typeface="Calibri"/>
                        </a:rPr>
                        <a:t>gravis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Calibri"/>
                        </a:rPr>
                        <a:t>, ботулизм</a:t>
                      </a:r>
                      <a:endParaRPr lang="ru-RU" sz="16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4925" marR="34925" marT="34925" marB="3492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Calibri"/>
                        </a:rPr>
                        <a:t>Мышца</a:t>
                      </a:r>
                      <a:endParaRPr lang="ru-RU" sz="16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Calibri"/>
                        </a:rPr>
                        <a:t>Врожденные миопатии, метаболические миопатии, врожденные мышечные дистрофии, врожденная </a:t>
                      </a:r>
                      <a:r>
                        <a:rPr lang="ru-RU" sz="1600" b="1" dirty="0" err="1">
                          <a:latin typeface="Times New Roman"/>
                          <a:ea typeface="Times New Roman"/>
                          <a:cs typeface="Calibri"/>
                        </a:rPr>
                        <a:t>миотония</a:t>
                      </a:r>
                      <a:endParaRPr lang="ru-RU" sz="16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4925" marR="34925" marT="34925" marB="34925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Дифференциальный диагноз при синдроме «вялого ребенка» в период новорожденности</a:t>
            </a:r>
            <a:endParaRPr lang="ru-RU" sz="24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819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780910">
                <a:tc>
                  <a:txBody>
                    <a:bodyPr/>
                    <a:lstStyle/>
                    <a:p>
                      <a:r>
                        <a:rPr lang="ru-RU" dirty="0" smtClean="0"/>
                        <a:t>Нейромышечные заболевания </a:t>
                      </a:r>
                    </a:p>
                    <a:p>
                      <a:r>
                        <a:rPr lang="ru-RU" dirty="0" smtClean="0"/>
                        <a:t>(1 –</a:t>
                      </a:r>
                      <a:r>
                        <a:rPr lang="ru-RU" dirty="0" err="1" smtClean="0"/>
                        <a:t>й</a:t>
                      </a:r>
                      <a:r>
                        <a:rPr lang="ru-RU" dirty="0" smtClean="0"/>
                        <a:t> месяц жизни)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Нарушения со стороны нервной системы</a:t>
                      </a:r>
                      <a:endParaRPr lang="ru-RU" dirty="0"/>
                    </a:p>
                  </a:txBody>
                  <a:tcPr/>
                </a:tc>
              </a:tr>
              <a:tr h="609056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Инфантильная спинальная мышечная атрофия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Перинатальная асфиксия</a:t>
                      </a:r>
                      <a:endParaRPr lang="ru-RU" sz="1800" b="1" dirty="0"/>
                    </a:p>
                  </a:txBody>
                  <a:tcPr/>
                </a:tc>
              </a:tr>
              <a:tr h="609056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Врожденная </a:t>
                      </a:r>
                      <a:r>
                        <a:rPr lang="ru-RU" sz="1800" b="1" dirty="0" err="1" smtClean="0"/>
                        <a:t>миотоническая</a:t>
                      </a:r>
                      <a:r>
                        <a:rPr lang="ru-RU" sz="1800" b="1" dirty="0" smtClean="0"/>
                        <a:t> дистрофия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Внутричерепные кровоизлияния</a:t>
                      </a:r>
                      <a:endParaRPr lang="ru-RU" sz="1800" b="1" dirty="0"/>
                    </a:p>
                  </a:txBody>
                  <a:tcPr/>
                </a:tc>
              </a:tr>
              <a:tr h="52231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800" b="1" dirty="0" err="1" smtClean="0">
                          <a:latin typeface="Calibri"/>
                          <a:ea typeface="Times New Roman"/>
                          <a:cs typeface="Calibri"/>
                        </a:rPr>
                        <a:t>Неонатальная</a:t>
                      </a:r>
                      <a:r>
                        <a:rPr lang="ru-RU" sz="1800" b="1" dirty="0" smtClean="0">
                          <a:latin typeface="Calibri"/>
                          <a:ea typeface="Times New Roman"/>
                          <a:cs typeface="Calibri"/>
                        </a:rPr>
                        <a:t> форма  </a:t>
                      </a:r>
                      <a:r>
                        <a:rPr lang="en-US" sz="1800" b="1" dirty="0" smtClean="0">
                          <a:latin typeface="Calibri"/>
                          <a:ea typeface="Times New Roman"/>
                          <a:cs typeface="Calibri"/>
                        </a:rPr>
                        <a:t>myasthenia gravis</a:t>
                      </a:r>
                      <a:endParaRPr lang="ru-RU" sz="18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Calibri"/>
                        </a:rPr>
                        <a:t>Сепсис, интоксикации</a:t>
                      </a:r>
                      <a:endParaRPr lang="ru-RU" sz="18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/>
                </a:tc>
              </a:tr>
              <a:tr h="52066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Calibri"/>
                        </a:rPr>
                        <a:t>Врожденные</a:t>
                      </a:r>
                      <a:r>
                        <a:rPr lang="ru-RU" sz="1800" b="1" baseline="0" dirty="0" smtClean="0">
                          <a:latin typeface="Calibri"/>
                          <a:ea typeface="Times New Roman"/>
                          <a:cs typeface="Calibri"/>
                        </a:rPr>
                        <a:t> миопатии</a:t>
                      </a:r>
                      <a:endParaRPr lang="ru-RU" sz="18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600" b="1" dirty="0" smtClean="0">
                          <a:latin typeface="Calibri"/>
                          <a:ea typeface="Times New Roman"/>
                          <a:cs typeface="Calibri"/>
                        </a:rPr>
                        <a:t>Повреждения спинного мозга, нарушения передачи нервного импульса</a:t>
                      </a:r>
                      <a:endParaRPr lang="ru-RU" sz="16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/>
                </a:tc>
              </a:tr>
              <a:tr h="61666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Calibri"/>
                        </a:rPr>
                        <a:t>Метаболические миопатии</a:t>
                      </a:r>
                      <a:endParaRPr lang="ru-RU" sz="18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Calibri"/>
                        </a:rPr>
                        <a:t>Врожденный гипотиреоз</a:t>
                      </a:r>
                      <a:endParaRPr lang="ru-RU" sz="18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/>
                </a:tc>
              </a:tr>
              <a:tr h="834437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Calibri"/>
                        </a:rPr>
                        <a:t>Врожденные мышечные дистрофии</a:t>
                      </a:r>
                      <a:endParaRPr lang="ru-RU" sz="18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Calibri"/>
                        </a:rPr>
                        <a:t>Синдром Дауна, </a:t>
                      </a:r>
                      <a:r>
                        <a:rPr lang="ru-RU" sz="1800" b="1" dirty="0" err="1" smtClean="0">
                          <a:latin typeface="Calibri"/>
                          <a:ea typeface="Times New Roman"/>
                          <a:cs typeface="Calibri"/>
                        </a:rPr>
                        <a:t>Прадера-Вилли</a:t>
                      </a:r>
                      <a:endParaRPr lang="ru-RU" sz="18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Эпидемиология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ГИЭ в этиологической структуре синдрома вялого ребенка составляет от 19 до 34% </a:t>
            </a:r>
            <a:endParaRPr lang="ru-RU" dirty="0" smtClean="0"/>
          </a:p>
          <a:p>
            <a:r>
              <a:rPr lang="ru-RU" dirty="0" smtClean="0"/>
              <a:t>ВПР </a:t>
            </a:r>
            <a:r>
              <a:rPr lang="ru-RU" dirty="0"/>
              <a:t>головного мозга (</a:t>
            </a:r>
            <a:r>
              <a:rPr lang="ru-RU" dirty="0" err="1"/>
              <a:t>лиссэнцефалия</a:t>
            </a:r>
            <a:r>
              <a:rPr lang="ru-RU" dirty="0"/>
              <a:t>, </a:t>
            </a:r>
            <a:r>
              <a:rPr lang="ru-RU" dirty="0" err="1"/>
              <a:t>голопрозэнцефалия</a:t>
            </a:r>
            <a:r>
              <a:rPr lang="ru-RU" dirty="0"/>
              <a:t>, </a:t>
            </a:r>
            <a:r>
              <a:rPr lang="ru-RU" dirty="0" err="1"/>
              <a:t>шизэнцефалия</a:t>
            </a:r>
            <a:r>
              <a:rPr lang="ru-RU" dirty="0"/>
              <a:t>, синдром </a:t>
            </a:r>
            <a:r>
              <a:rPr lang="ru-RU" dirty="0" err="1"/>
              <a:t>Жубера</a:t>
            </a:r>
            <a:r>
              <a:rPr lang="ru-RU" dirty="0"/>
              <a:t>) и </a:t>
            </a:r>
            <a:r>
              <a:rPr lang="ru-RU" dirty="0" err="1"/>
              <a:t>неклассифицируемые</a:t>
            </a:r>
            <a:r>
              <a:rPr lang="ru-RU" dirty="0"/>
              <a:t> </a:t>
            </a:r>
            <a:r>
              <a:rPr lang="ru-RU" dirty="0" err="1" smtClean="0"/>
              <a:t>дисгенезии</a:t>
            </a:r>
            <a:r>
              <a:rPr lang="ru-RU" dirty="0" smtClean="0"/>
              <a:t> – 12%</a:t>
            </a:r>
          </a:p>
          <a:p>
            <a:r>
              <a:rPr lang="ru-RU" dirty="0" smtClean="0"/>
              <a:t> Хромосомные </a:t>
            </a:r>
            <a:r>
              <a:rPr lang="ru-RU" dirty="0"/>
              <a:t>болезни в структуре </a:t>
            </a:r>
            <a:r>
              <a:rPr lang="ru-RU" dirty="0" err="1"/>
              <a:t>неонатальной</a:t>
            </a:r>
            <a:r>
              <a:rPr lang="ru-RU" dirty="0"/>
              <a:t> мышечной гипотонии составляют </a:t>
            </a:r>
            <a:r>
              <a:rPr lang="ru-RU" dirty="0" smtClean="0"/>
              <a:t>26-31%</a:t>
            </a:r>
          </a:p>
          <a:p>
            <a:r>
              <a:rPr lang="ru-RU" dirty="0" smtClean="0"/>
              <a:t>Наличие </a:t>
            </a:r>
            <a:r>
              <a:rPr lang="ru-RU" dirty="0"/>
              <a:t>3 и более малых аномалий развития </a:t>
            </a:r>
            <a:r>
              <a:rPr lang="ru-RU" dirty="0" smtClean="0"/>
              <a:t>в </a:t>
            </a:r>
            <a:r>
              <a:rPr lang="ru-RU" dirty="0"/>
              <a:t>сочетании с ВПР головного мозга и/или других органов ассоциировано с геномными и хромосомными </a:t>
            </a:r>
            <a:r>
              <a:rPr lang="ru-RU" dirty="0" smtClean="0"/>
              <a:t>мутациями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Диагностический алгоритм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При подозрении на периферическую гипотонию </a:t>
            </a:r>
            <a:r>
              <a:rPr lang="ru-RU" dirty="0" smtClean="0"/>
              <a:t>необходимо </a:t>
            </a:r>
            <a:r>
              <a:rPr lang="ru-RU" dirty="0"/>
              <a:t>обследовать мать. Выявление у матери </a:t>
            </a:r>
            <a:r>
              <a:rPr lang="ru-RU" dirty="0" err="1"/>
              <a:t>миотонического</a:t>
            </a:r>
            <a:r>
              <a:rPr lang="ru-RU" dirty="0"/>
              <a:t> феномена (невозможность расслабить мышцу после произвольного сокращения, например, при рукопожатии) требует проведения прямой ДНК-диагностики </a:t>
            </a:r>
            <a:r>
              <a:rPr lang="ru-RU" dirty="0" err="1"/>
              <a:t>миотонической</a:t>
            </a:r>
            <a:r>
              <a:rPr lang="ru-RU" dirty="0"/>
              <a:t> </a:t>
            </a:r>
            <a:r>
              <a:rPr lang="ru-RU" dirty="0" smtClean="0"/>
              <a:t>дистрофии</a:t>
            </a:r>
            <a:r>
              <a:rPr lang="ru-RU" dirty="0"/>
              <a:t>.</a:t>
            </a:r>
          </a:p>
          <a:p>
            <a:r>
              <a:rPr lang="ru-RU" dirty="0"/>
              <a:t>Определение уровня КФК – следующий шаг в диагностике нервно-мышечных заболеваний. Высокий уровень КФК характерен лишь для некоторых форм ВМД (</a:t>
            </a:r>
            <a:r>
              <a:rPr lang="ru-RU" dirty="0" err="1"/>
              <a:t>мерозин-негативной</a:t>
            </a:r>
            <a:r>
              <a:rPr lang="ru-RU" dirty="0"/>
              <a:t> ВМД, </a:t>
            </a:r>
            <a:r>
              <a:rPr lang="ru-RU" dirty="0" err="1"/>
              <a:t>дистрогликанопатий</a:t>
            </a:r>
            <a:r>
              <a:rPr lang="ru-RU" dirty="0"/>
              <a:t>), в отличие от нормального или незначительно повышенного – при врожденных миопатиях и врожденной </a:t>
            </a:r>
            <a:r>
              <a:rPr lang="ru-RU" dirty="0" err="1"/>
              <a:t>миотонической</a:t>
            </a:r>
            <a:r>
              <a:rPr lang="ru-RU" dirty="0"/>
              <a:t> дистрофии.</a:t>
            </a:r>
          </a:p>
          <a:p>
            <a:r>
              <a:rPr lang="ru-RU" dirty="0"/>
              <a:t>Проведение ЭНМГ и исследования СПНИ (скорость проведения нервных импульсов) необходимо для определения топического уровня поражения. </a:t>
            </a:r>
            <a:r>
              <a:rPr lang="ru-RU" dirty="0" err="1"/>
              <a:t>Миопатическая</a:t>
            </a:r>
            <a:r>
              <a:rPr lang="ru-RU" dirty="0"/>
              <a:t> ЭНМГ характерна для первично-мышечного поражения при ВМД, врожденных миопатиях. Неврогенные изменения ЭНМГ регистрируются при врожденных невропатиях и СМА. Если ЭНМГ указывает на </a:t>
            </a:r>
            <a:r>
              <a:rPr lang="ru-RU" dirty="0" err="1"/>
              <a:t>декеремент-фасилитацию</a:t>
            </a:r>
            <a:r>
              <a:rPr lang="ru-RU" dirty="0"/>
              <a:t>, необходимо исключение дефекта нервно-мышечного синапса.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428</Words>
  <Application>Microsoft Office PowerPoint</Application>
  <PresentationFormat>Экран 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The floppy infant</vt:lpstr>
      <vt:lpstr>«Вялый ребенок»</vt:lpstr>
      <vt:lpstr>Топографическая классификация мышечной гипотонии у детей (Anatomical classification of  hypotonia  in infancy)  Peredo DE, Hannibal MC. The floppy infant: evaluation of hypotonia. Pediatr rev 2009; 30: 66-76. </vt:lpstr>
      <vt:lpstr>Топографическая классификация мышечной гипотонии у детей (Anatomical classification of  hypotonia  in infancy)</vt:lpstr>
      <vt:lpstr>Дифференциальный диагноз при синдроме «вялого ребенка» в период новорожденности</vt:lpstr>
      <vt:lpstr>Эпидемиология </vt:lpstr>
      <vt:lpstr>Диагностический алгоритм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Your User Name</cp:lastModifiedBy>
  <cp:revision>10</cp:revision>
  <dcterms:modified xsi:type="dcterms:W3CDTF">2017-05-22T19:49:17Z</dcterms:modified>
</cp:coreProperties>
</file>