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2" r:id="rId17"/>
    <p:sldId id="273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5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9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1"/>
  <c:style val="2"/>
  <c:chart>
    <c:autoTitleDeleted val="1"/>
    <c:plotArea>
      <c:layout/>
      <c:lineChart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глюкозы крови</c:v>
                </c:pt>
              </c:strCache>
            </c:strRef>
          </c:tx>
          <c:marker>
            <c:symbol val="none"/>
          </c:marker>
          <c:cat>
            <c:strRef>
              <c:f>Лист1!$A$2:$A$72</c:f>
              <c:strCache>
                <c:ptCount val="71"/>
                <c:pt idx="0">
                  <c:v>24.10 12-00</c:v>
                </c:pt>
                <c:pt idx="1">
                  <c:v>24.10 15-00</c:v>
                </c:pt>
                <c:pt idx="2">
                  <c:v>24.10 18-00</c:v>
                </c:pt>
                <c:pt idx="3">
                  <c:v>24.10 21-00</c:v>
                </c:pt>
                <c:pt idx="4">
                  <c:v>24.10 24-00</c:v>
                </c:pt>
                <c:pt idx="5">
                  <c:v>25.10 03-00</c:v>
                </c:pt>
                <c:pt idx="6">
                  <c:v>25.10 06-00</c:v>
                </c:pt>
                <c:pt idx="7">
                  <c:v>25.10 09-00</c:v>
                </c:pt>
                <c:pt idx="8">
                  <c:v>25.10 12-00</c:v>
                </c:pt>
                <c:pt idx="9">
                  <c:v>26.10 09-00</c:v>
                </c:pt>
                <c:pt idx="10">
                  <c:v>26.10 18-00</c:v>
                </c:pt>
                <c:pt idx="11">
                  <c:v>27.10 09-00</c:v>
                </c:pt>
                <c:pt idx="12">
                  <c:v>27.10 15-00</c:v>
                </c:pt>
                <c:pt idx="13">
                  <c:v>27.10 21-00</c:v>
                </c:pt>
                <c:pt idx="14">
                  <c:v>27.10 22-00</c:v>
                </c:pt>
                <c:pt idx="15">
                  <c:v>28.10 03-00</c:v>
                </c:pt>
                <c:pt idx="16">
                  <c:v>28.10 06-00</c:v>
                </c:pt>
                <c:pt idx="17">
                  <c:v>28.10 09-00</c:v>
                </c:pt>
                <c:pt idx="18">
                  <c:v>28.10 15-00</c:v>
                </c:pt>
                <c:pt idx="19">
                  <c:v>28.10 21-00</c:v>
                </c:pt>
                <c:pt idx="20">
                  <c:v>29.10 09-00</c:v>
                </c:pt>
                <c:pt idx="21">
                  <c:v>29.10 03-00</c:v>
                </c:pt>
                <c:pt idx="22">
                  <c:v>29.10 15-00</c:v>
                </c:pt>
                <c:pt idx="23">
                  <c:v>29.10 21-00</c:v>
                </c:pt>
                <c:pt idx="24">
                  <c:v>30.10 03-00</c:v>
                </c:pt>
                <c:pt idx="25">
                  <c:v>30.10 09-00</c:v>
                </c:pt>
                <c:pt idx="26">
                  <c:v>30.10 15-00</c:v>
                </c:pt>
                <c:pt idx="27">
                  <c:v>30.10 21-00</c:v>
                </c:pt>
                <c:pt idx="28">
                  <c:v>31.10 03-00</c:v>
                </c:pt>
                <c:pt idx="29">
                  <c:v>31.10 09-00</c:v>
                </c:pt>
                <c:pt idx="30">
                  <c:v>31.10 15-00</c:v>
                </c:pt>
                <c:pt idx="31">
                  <c:v>31.10 16-00</c:v>
                </c:pt>
                <c:pt idx="32">
                  <c:v>31.10 18-00</c:v>
                </c:pt>
                <c:pt idx="33">
                  <c:v>31.10 21-00</c:v>
                </c:pt>
                <c:pt idx="34">
                  <c:v>01.11 03-00</c:v>
                </c:pt>
                <c:pt idx="35">
                  <c:v>01.11 09-00</c:v>
                </c:pt>
                <c:pt idx="36">
                  <c:v>01.11 15-00</c:v>
                </c:pt>
                <c:pt idx="37">
                  <c:v>01.11 21-00</c:v>
                </c:pt>
                <c:pt idx="38">
                  <c:v>02.11 03-00</c:v>
                </c:pt>
                <c:pt idx="39">
                  <c:v>02.11 09-00</c:v>
                </c:pt>
                <c:pt idx="40">
                  <c:v>02.11 15-00</c:v>
                </c:pt>
                <c:pt idx="41">
                  <c:v>02.11 21-00</c:v>
                </c:pt>
                <c:pt idx="42">
                  <c:v>03.11 03-00</c:v>
                </c:pt>
                <c:pt idx="43">
                  <c:v>03.11 09-00</c:v>
                </c:pt>
                <c:pt idx="44">
                  <c:v>03.11 15-00</c:v>
                </c:pt>
                <c:pt idx="45">
                  <c:v>03.11 21-00</c:v>
                </c:pt>
                <c:pt idx="46">
                  <c:v>04.11 03-00</c:v>
                </c:pt>
                <c:pt idx="47">
                  <c:v>04.11 09-00</c:v>
                </c:pt>
                <c:pt idx="48">
                  <c:v>04.11 15-00</c:v>
                </c:pt>
                <c:pt idx="49">
                  <c:v>04.11 18-00</c:v>
                </c:pt>
                <c:pt idx="50">
                  <c:v>04.11 21-00</c:v>
                </c:pt>
                <c:pt idx="51">
                  <c:v>05.11 00-00</c:v>
                </c:pt>
                <c:pt idx="52">
                  <c:v>05.11 03-00</c:v>
                </c:pt>
                <c:pt idx="53">
                  <c:v>05.11 06-00</c:v>
                </c:pt>
                <c:pt idx="54">
                  <c:v>05.11 09-00</c:v>
                </c:pt>
                <c:pt idx="55">
                  <c:v>05.11 15-00</c:v>
                </c:pt>
                <c:pt idx="56">
                  <c:v>05.11 21-00</c:v>
                </c:pt>
                <c:pt idx="57">
                  <c:v>06.11 03-00</c:v>
                </c:pt>
                <c:pt idx="58">
                  <c:v>06.11 09-00</c:v>
                </c:pt>
                <c:pt idx="59">
                  <c:v>06.11 15-00</c:v>
                </c:pt>
                <c:pt idx="60">
                  <c:v>06.11 21-00</c:v>
                </c:pt>
                <c:pt idx="61">
                  <c:v>07.11 03-00</c:v>
                </c:pt>
                <c:pt idx="62">
                  <c:v>07.11 09-00</c:v>
                </c:pt>
                <c:pt idx="63">
                  <c:v>07.11 15-00</c:v>
                </c:pt>
                <c:pt idx="64">
                  <c:v>07.11 21-00</c:v>
                </c:pt>
                <c:pt idx="65">
                  <c:v>08.11 03-00</c:v>
                </c:pt>
                <c:pt idx="66">
                  <c:v>08.11 09-00</c:v>
                </c:pt>
                <c:pt idx="67">
                  <c:v>08.11 15-00</c:v>
                </c:pt>
                <c:pt idx="68">
                  <c:v>08.11 21-00</c:v>
                </c:pt>
                <c:pt idx="69">
                  <c:v>29.11 03-00</c:v>
                </c:pt>
                <c:pt idx="70">
                  <c:v>09.11 09-00</c:v>
                </c:pt>
              </c:strCache>
            </c:strRef>
          </c:cat>
          <c:val>
            <c:numRef>
              <c:f>Лист1!$B$2:$B$72</c:f>
              <c:numCache>
                <c:formatCode>General</c:formatCode>
                <c:ptCount val="71"/>
                <c:pt idx="0">
                  <c:v>2.7</c:v>
                </c:pt>
                <c:pt idx="1">
                  <c:v>4.4000000000000004</c:v>
                </c:pt>
                <c:pt idx="2">
                  <c:v>6.1</c:v>
                </c:pt>
                <c:pt idx="3">
                  <c:v>8.5</c:v>
                </c:pt>
                <c:pt idx="4">
                  <c:v>8</c:v>
                </c:pt>
                <c:pt idx="5">
                  <c:v>7.6</c:v>
                </c:pt>
                <c:pt idx="6">
                  <c:v>6.8</c:v>
                </c:pt>
                <c:pt idx="7">
                  <c:v>7.7</c:v>
                </c:pt>
                <c:pt idx="8">
                  <c:v>6</c:v>
                </c:pt>
                <c:pt idx="9">
                  <c:v>11.1</c:v>
                </c:pt>
                <c:pt idx="10">
                  <c:v>6.9</c:v>
                </c:pt>
                <c:pt idx="11">
                  <c:v>7</c:v>
                </c:pt>
                <c:pt idx="12">
                  <c:v>6.2</c:v>
                </c:pt>
                <c:pt idx="13">
                  <c:v>1.9</c:v>
                </c:pt>
                <c:pt idx="14">
                  <c:v>2.7</c:v>
                </c:pt>
                <c:pt idx="15">
                  <c:v>4.4000000000000004</c:v>
                </c:pt>
                <c:pt idx="16">
                  <c:v>5.2</c:v>
                </c:pt>
                <c:pt idx="17">
                  <c:v>5.8</c:v>
                </c:pt>
                <c:pt idx="18">
                  <c:v>6.4</c:v>
                </c:pt>
                <c:pt idx="19">
                  <c:v>6</c:v>
                </c:pt>
                <c:pt idx="20">
                  <c:v>3.1</c:v>
                </c:pt>
                <c:pt idx="21">
                  <c:v>4.9000000000000004</c:v>
                </c:pt>
                <c:pt idx="22">
                  <c:v>4.5</c:v>
                </c:pt>
                <c:pt idx="23">
                  <c:v>5</c:v>
                </c:pt>
                <c:pt idx="24">
                  <c:v>4.7</c:v>
                </c:pt>
                <c:pt idx="25">
                  <c:v>7.5</c:v>
                </c:pt>
                <c:pt idx="26">
                  <c:v>6</c:v>
                </c:pt>
                <c:pt idx="27">
                  <c:v>4.5999999999999996</c:v>
                </c:pt>
                <c:pt idx="28">
                  <c:v>5.2</c:v>
                </c:pt>
                <c:pt idx="29">
                  <c:v>5.6</c:v>
                </c:pt>
                <c:pt idx="30">
                  <c:v>1.2</c:v>
                </c:pt>
                <c:pt idx="31">
                  <c:v>2.4</c:v>
                </c:pt>
                <c:pt idx="32">
                  <c:v>2.5</c:v>
                </c:pt>
                <c:pt idx="33">
                  <c:v>6.4</c:v>
                </c:pt>
                <c:pt idx="34">
                  <c:v>6</c:v>
                </c:pt>
                <c:pt idx="35">
                  <c:v>7</c:v>
                </c:pt>
                <c:pt idx="36">
                  <c:v>2.4</c:v>
                </c:pt>
                <c:pt idx="37">
                  <c:v>5.9</c:v>
                </c:pt>
                <c:pt idx="38">
                  <c:v>6.8</c:v>
                </c:pt>
                <c:pt idx="39">
                  <c:v>6.2</c:v>
                </c:pt>
                <c:pt idx="40">
                  <c:v>7.4</c:v>
                </c:pt>
                <c:pt idx="41">
                  <c:v>7.2</c:v>
                </c:pt>
                <c:pt idx="42">
                  <c:v>8</c:v>
                </c:pt>
                <c:pt idx="43">
                  <c:v>8.3000000000000007</c:v>
                </c:pt>
                <c:pt idx="44">
                  <c:v>8</c:v>
                </c:pt>
                <c:pt idx="45">
                  <c:v>8.8000000000000007</c:v>
                </c:pt>
                <c:pt idx="46">
                  <c:v>5.7</c:v>
                </c:pt>
                <c:pt idx="47">
                  <c:v>7.8</c:v>
                </c:pt>
                <c:pt idx="48">
                  <c:v>12.5</c:v>
                </c:pt>
                <c:pt idx="49">
                  <c:v>9</c:v>
                </c:pt>
                <c:pt idx="50">
                  <c:v>10.5</c:v>
                </c:pt>
                <c:pt idx="51">
                  <c:v>13.5</c:v>
                </c:pt>
                <c:pt idx="52">
                  <c:v>12.8</c:v>
                </c:pt>
                <c:pt idx="53">
                  <c:v>13.6</c:v>
                </c:pt>
                <c:pt idx="54">
                  <c:v>14.5</c:v>
                </c:pt>
                <c:pt idx="55">
                  <c:v>12.9</c:v>
                </c:pt>
                <c:pt idx="56">
                  <c:v>13.3</c:v>
                </c:pt>
                <c:pt idx="57">
                  <c:v>11.8</c:v>
                </c:pt>
                <c:pt idx="58">
                  <c:v>10.6</c:v>
                </c:pt>
                <c:pt idx="59">
                  <c:v>10.3</c:v>
                </c:pt>
                <c:pt idx="60">
                  <c:v>11.4</c:v>
                </c:pt>
                <c:pt idx="61">
                  <c:v>7.7</c:v>
                </c:pt>
                <c:pt idx="62">
                  <c:v>7.7</c:v>
                </c:pt>
                <c:pt idx="63">
                  <c:v>7</c:v>
                </c:pt>
                <c:pt idx="64">
                  <c:v>4.3</c:v>
                </c:pt>
                <c:pt idx="65">
                  <c:v>3.5</c:v>
                </c:pt>
                <c:pt idx="66">
                  <c:v>5.2</c:v>
                </c:pt>
                <c:pt idx="67">
                  <c:v>3.7</c:v>
                </c:pt>
                <c:pt idx="68">
                  <c:v>5.4</c:v>
                </c:pt>
                <c:pt idx="69">
                  <c:v>8.5</c:v>
                </c:pt>
                <c:pt idx="70">
                  <c:v>6.1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0615-4669-B9E8-05D7AE623DA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min значение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Лист1!$A$2:$A$72</c:f>
              <c:strCache>
                <c:ptCount val="71"/>
                <c:pt idx="0">
                  <c:v>24.10 12-00</c:v>
                </c:pt>
                <c:pt idx="1">
                  <c:v>24.10 15-00</c:v>
                </c:pt>
                <c:pt idx="2">
                  <c:v>24.10 18-00</c:v>
                </c:pt>
                <c:pt idx="3">
                  <c:v>24.10 21-00</c:v>
                </c:pt>
                <c:pt idx="4">
                  <c:v>24.10 24-00</c:v>
                </c:pt>
                <c:pt idx="5">
                  <c:v>25.10 03-00</c:v>
                </c:pt>
                <c:pt idx="6">
                  <c:v>25.10 06-00</c:v>
                </c:pt>
                <c:pt idx="7">
                  <c:v>25.10 09-00</c:v>
                </c:pt>
                <c:pt idx="8">
                  <c:v>25.10 12-00</c:v>
                </c:pt>
                <c:pt idx="9">
                  <c:v>26.10 09-00</c:v>
                </c:pt>
                <c:pt idx="10">
                  <c:v>26.10 18-00</c:v>
                </c:pt>
                <c:pt idx="11">
                  <c:v>27.10 09-00</c:v>
                </c:pt>
                <c:pt idx="12">
                  <c:v>27.10 15-00</c:v>
                </c:pt>
                <c:pt idx="13">
                  <c:v>27.10 21-00</c:v>
                </c:pt>
                <c:pt idx="14">
                  <c:v>27.10 22-00</c:v>
                </c:pt>
                <c:pt idx="15">
                  <c:v>28.10 03-00</c:v>
                </c:pt>
                <c:pt idx="16">
                  <c:v>28.10 06-00</c:v>
                </c:pt>
                <c:pt idx="17">
                  <c:v>28.10 09-00</c:v>
                </c:pt>
                <c:pt idx="18">
                  <c:v>28.10 15-00</c:v>
                </c:pt>
                <c:pt idx="19">
                  <c:v>28.10 21-00</c:v>
                </c:pt>
                <c:pt idx="20">
                  <c:v>29.10 09-00</c:v>
                </c:pt>
                <c:pt idx="21">
                  <c:v>29.10 03-00</c:v>
                </c:pt>
                <c:pt idx="22">
                  <c:v>29.10 15-00</c:v>
                </c:pt>
                <c:pt idx="23">
                  <c:v>29.10 21-00</c:v>
                </c:pt>
                <c:pt idx="24">
                  <c:v>30.10 03-00</c:v>
                </c:pt>
                <c:pt idx="25">
                  <c:v>30.10 09-00</c:v>
                </c:pt>
                <c:pt idx="26">
                  <c:v>30.10 15-00</c:v>
                </c:pt>
                <c:pt idx="27">
                  <c:v>30.10 21-00</c:v>
                </c:pt>
                <c:pt idx="28">
                  <c:v>31.10 03-00</c:v>
                </c:pt>
                <c:pt idx="29">
                  <c:v>31.10 09-00</c:v>
                </c:pt>
                <c:pt idx="30">
                  <c:v>31.10 15-00</c:v>
                </c:pt>
                <c:pt idx="31">
                  <c:v>31.10 16-00</c:v>
                </c:pt>
                <c:pt idx="32">
                  <c:v>31.10 18-00</c:v>
                </c:pt>
                <c:pt idx="33">
                  <c:v>31.10 21-00</c:v>
                </c:pt>
                <c:pt idx="34">
                  <c:v>01.11 03-00</c:v>
                </c:pt>
                <c:pt idx="35">
                  <c:v>01.11 09-00</c:v>
                </c:pt>
                <c:pt idx="36">
                  <c:v>01.11 15-00</c:v>
                </c:pt>
                <c:pt idx="37">
                  <c:v>01.11 21-00</c:v>
                </c:pt>
                <c:pt idx="38">
                  <c:v>02.11 03-00</c:v>
                </c:pt>
                <c:pt idx="39">
                  <c:v>02.11 09-00</c:v>
                </c:pt>
                <c:pt idx="40">
                  <c:v>02.11 15-00</c:v>
                </c:pt>
                <c:pt idx="41">
                  <c:v>02.11 21-00</c:v>
                </c:pt>
                <c:pt idx="42">
                  <c:v>03.11 03-00</c:v>
                </c:pt>
                <c:pt idx="43">
                  <c:v>03.11 09-00</c:v>
                </c:pt>
                <c:pt idx="44">
                  <c:v>03.11 15-00</c:v>
                </c:pt>
                <c:pt idx="45">
                  <c:v>03.11 21-00</c:v>
                </c:pt>
                <c:pt idx="46">
                  <c:v>04.11 03-00</c:v>
                </c:pt>
                <c:pt idx="47">
                  <c:v>04.11 09-00</c:v>
                </c:pt>
                <c:pt idx="48">
                  <c:v>04.11 15-00</c:v>
                </c:pt>
                <c:pt idx="49">
                  <c:v>04.11 18-00</c:v>
                </c:pt>
                <c:pt idx="50">
                  <c:v>04.11 21-00</c:v>
                </c:pt>
                <c:pt idx="51">
                  <c:v>05.11 00-00</c:v>
                </c:pt>
                <c:pt idx="52">
                  <c:v>05.11 03-00</c:v>
                </c:pt>
                <c:pt idx="53">
                  <c:v>05.11 06-00</c:v>
                </c:pt>
                <c:pt idx="54">
                  <c:v>05.11 09-00</c:v>
                </c:pt>
                <c:pt idx="55">
                  <c:v>05.11 15-00</c:v>
                </c:pt>
                <c:pt idx="56">
                  <c:v>05.11 21-00</c:v>
                </c:pt>
                <c:pt idx="57">
                  <c:v>06.11 03-00</c:v>
                </c:pt>
                <c:pt idx="58">
                  <c:v>06.11 09-00</c:v>
                </c:pt>
                <c:pt idx="59">
                  <c:v>06.11 15-00</c:v>
                </c:pt>
                <c:pt idx="60">
                  <c:v>06.11 21-00</c:v>
                </c:pt>
                <c:pt idx="61">
                  <c:v>07.11 03-00</c:v>
                </c:pt>
                <c:pt idx="62">
                  <c:v>07.11 09-00</c:v>
                </c:pt>
                <c:pt idx="63">
                  <c:v>07.11 15-00</c:v>
                </c:pt>
                <c:pt idx="64">
                  <c:v>07.11 21-00</c:v>
                </c:pt>
                <c:pt idx="65">
                  <c:v>08.11 03-00</c:v>
                </c:pt>
                <c:pt idx="66">
                  <c:v>08.11 09-00</c:v>
                </c:pt>
                <c:pt idx="67">
                  <c:v>08.11 15-00</c:v>
                </c:pt>
                <c:pt idx="68">
                  <c:v>08.11 21-00</c:v>
                </c:pt>
                <c:pt idx="69">
                  <c:v>29.11 03-00</c:v>
                </c:pt>
                <c:pt idx="70">
                  <c:v>09.11 09-00</c:v>
                </c:pt>
              </c:strCache>
            </c:strRef>
          </c:cat>
          <c:val>
            <c:numRef>
              <c:f>Лист1!$C$2:$C$72</c:f>
              <c:numCache>
                <c:formatCode>General</c:formatCode>
                <c:ptCount val="71"/>
                <c:pt idx="0">
                  <c:v>2.6</c:v>
                </c:pt>
                <c:pt idx="1">
                  <c:v>2.6</c:v>
                </c:pt>
                <c:pt idx="2">
                  <c:v>2.6</c:v>
                </c:pt>
                <c:pt idx="3">
                  <c:v>2.6</c:v>
                </c:pt>
                <c:pt idx="4">
                  <c:v>2.6</c:v>
                </c:pt>
                <c:pt idx="5">
                  <c:v>2.6</c:v>
                </c:pt>
                <c:pt idx="6">
                  <c:v>2.6</c:v>
                </c:pt>
                <c:pt idx="7">
                  <c:v>2.6</c:v>
                </c:pt>
                <c:pt idx="8">
                  <c:v>2.6</c:v>
                </c:pt>
                <c:pt idx="9">
                  <c:v>2.6</c:v>
                </c:pt>
                <c:pt idx="10">
                  <c:v>2.6</c:v>
                </c:pt>
                <c:pt idx="11">
                  <c:v>2.6</c:v>
                </c:pt>
                <c:pt idx="12">
                  <c:v>2.6</c:v>
                </c:pt>
                <c:pt idx="13">
                  <c:v>2.6</c:v>
                </c:pt>
                <c:pt idx="14">
                  <c:v>2.6</c:v>
                </c:pt>
                <c:pt idx="15">
                  <c:v>2.6</c:v>
                </c:pt>
                <c:pt idx="16">
                  <c:v>2.6</c:v>
                </c:pt>
                <c:pt idx="17">
                  <c:v>2.6</c:v>
                </c:pt>
                <c:pt idx="18">
                  <c:v>2.6</c:v>
                </c:pt>
                <c:pt idx="19">
                  <c:v>2.6</c:v>
                </c:pt>
                <c:pt idx="20">
                  <c:v>2.6</c:v>
                </c:pt>
                <c:pt idx="21">
                  <c:v>2.6</c:v>
                </c:pt>
                <c:pt idx="22">
                  <c:v>2.6</c:v>
                </c:pt>
                <c:pt idx="23">
                  <c:v>2.6</c:v>
                </c:pt>
                <c:pt idx="24">
                  <c:v>2.6</c:v>
                </c:pt>
                <c:pt idx="25">
                  <c:v>2.6</c:v>
                </c:pt>
                <c:pt idx="26">
                  <c:v>2.6</c:v>
                </c:pt>
                <c:pt idx="27">
                  <c:v>2.6</c:v>
                </c:pt>
                <c:pt idx="28">
                  <c:v>2.6</c:v>
                </c:pt>
                <c:pt idx="29">
                  <c:v>2.6</c:v>
                </c:pt>
                <c:pt idx="30">
                  <c:v>2.6</c:v>
                </c:pt>
                <c:pt idx="31">
                  <c:v>2.6</c:v>
                </c:pt>
                <c:pt idx="32">
                  <c:v>2.6</c:v>
                </c:pt>
                <c:pt idx="33">
                  <c:v>2.6</c:v>
                </c:pt>
                <c:pt idx="34">
                  <c:v>2.6</c:v>
                </c:pt>
                <c:pt idx="35">
                  <c:v>2.6</c:v>
                </c:pt>
                <c:pt idx="36">
                  <c:v>2.6</c:v>
                </c:pt>
                <c:pt idx="37">
                  <c:v>2.6</c:v>
                </c:pt>
                <c:pt idx="38">
                  <c:v>2.6</c:v>
                </c:pt>
                <c:pt idx="39">
                  <c:v>2.6</c:v>
                </c:pt>
                <c:pt idx="40">
                  <c:v>2.6</c:v>
                </c:pt>
                <c:pt idx="41">
                  <c:v>2.6</c:v>
                </c:pt>
                <c:pt idx="42">
                  <c:v>2.6</c:v>
                </c:pt>
                <c:pt idx="43">
                  <c:v>2.6</c:v>
                </c:pt>
                <c:pt idx="44">
                  <c:v>2.6</c:v>
                </c:pt>
                <c:pt idx="45">
                  <c:v>2.6</c:v>
                </c:pt>
                <c:pt idx="46">
                  <c:v>2.6</c:v>
                </c:pt>
                <c:pt idx="47">
                  <c:v>2.6</c:v>
                </c:pt>
                <c:pt idx="48">
                  <c:v>2.6</c:v>
                </c:pt>
                <c:pt idx="49">
                  <c:v>2.6</c:v>
                </c:pt>
                <c:pt idx="50">
                  <c:v>2.6</c:v>
                </c:pt>
                <c:pt idx="51">
                  <c:v>2.6</c:v>
                </c:pt>
                <c:pt idx="52">
                  <c:v>2.6</c:v>
                </c:pt>
                <c:pt idx="53">
                  <c:v>2.6</c:v>
                </c:pt>
                <c:pt idx="54">
                  <c:v>2.6</c:v>
                </c:pt>
                <c:pt idx="55">
                  <c:v>2.6</c:v>
                </c:pt>
                <c:pt idx="56">
                  <c:v>2.6</c:v>
                </c:pt>
                <c:pt idx="57">
                  <c:v>2.6</c:v>
                </c:pt>
                <c:pt idx="58">
                  <c:v>2.6</c:v>
                </c:pt>
                <c:pt idx="59">
                  <c:v>2.6</c:v>
                </c:pt>
                <c:pt idx="60">
                  <c:v>2.6</c:v>
                </c:pt>
                <c:pt idx="61">
                  <c:v>2.6</c:v>
                </c:pt>
                <c:pt idx="62">
                  <c:v>2.6</c:v>
                </c:pt>
                <c:pt idx="63">
                  <c:v>2.6</c:v>
                </c:pt>
                <c:pt idx="64">
                  <c:v>2.6</c:v>
                </c:pt>
                <c:pt idx="65">
                  <c:v>2.6</c:v>
                </c:pt>
                <c:pt idx="66">
                  <c:v>2.6</c:v>
                </c:pt>
                <c:pt idx="67">
                  <c:v>2.6</c:v>
                </c:pt>
                <c:pt idx="68">
                  <c:v>2.6</c:v>
                </c:pt>
                <c:pt idx="69">
                  <c:v>2.6</c:v>
                </c:pt>
                <c:pt idx="70">
                  <c:v>2.6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0615-4669-B9E8-05D7AE623DA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max значение</c:v>
                </c:pt>
              </c:strCache>
            </c:strRef>
          </c:tx>
          <c:spPr>
            <a:ln w="50800"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Лист1!$A$2:$A$72</c:f>
              <c:strCache>
                <c:ptCount val="71"/>
                <c:pt idx="0">
                  <c:v>24.10 12-00</c:v>
                </c:pt>
                <c:pt idx="1">
                  <c:v>24.10 15-00</c:v>
                </c:pt>
                <c:pt idx="2">
                  <c:v>24.10 18-00</c:v>
                </c:pt>
                <c:pt idx="3">
                  <c:v>24.10 21-00</c:v>
                </c:pt>
                <c:pt idx="4">
                  <c:v>24.10 24-00</c:v>
                </c:pt>
                <c:pt idx="5">
                  <c:v>25.10 03-00</c:v>
                </c:pt>
                <c:pt idx="6">
                  <c:v>25.10 06-00</c:v>
                </c:pt>
                <c:pt idx="7">
                  <c:v>25.10 09-00</c:v>
                </c:pt>
                <c:pt idx="8">
                  <c:v>25.10 12-00</c:v>
                </c:pt>
                <c:pt idx="9">
                  <c:v>26.10 09-00</c:v>
                </c:pt>
                <c:pt idx="10">
                  <c:v>26.10 18-00</c:v>
                </c:pt>
                <c:pt idx="11">
                  <c:v>27.10 09-00</c:v>
                </c:pt>
                <c:pt idx="12">
                  <c:v>27.10 15-00</c:v>
                </c:pt>
                <c:pt idx="13">
                  <c:v>27.10 21-00</c:v>
                </c:pt>
                <c:pt idx="14">
                  <c:v>27.10 22-00</c:v>
                </c:pt>
                <c:pt idx="15">
                  <c:v>28.10 03-00</c:v>
                </c:pt>
                <c:pt idx="16">
                  <c:v>28.10 06-00</c:v>
                </c:pt>
                <c:pt idx="17">
                  <c:v>28.10 09-00</c:v>
                </c:pt>
                <c:pt idx="18">
                  <c:v>28.10 15-00</c:v>
                </c:pt>
                <c:pt idx="19">
                  <c:v>28.10 21-00</c:v>
                </c:pt>
                <c:pt idx="20">
                  <c:v>29.10 09-00</c:v>
                </c:pt>
                <c:pt idx="21">
                  <c:v>29.10 03-00</c:v>
                </c:pt>
                <c:pt idx="22">
                  <c:v>29.10 15-00</c:v>
                </c:pt>
                <c:pt idx="23">
                  <c:v>29.10 21-00</c:v>
                </c:pt>
                <c:pt idx="24">
                  <c:v>30.10 03-00</c:v>
                </c:pt>
                <c:pt idx="25">
                  <c:v>30.10 09-00</c:v>
                </c:pt>
                <c:pt idx="26">
                  <c:v>30.10 15-00</c:v>
                </c:pt>
                <c:pt idx="27">
                  <c:v>30.10 21-00</c:v>
                </c:pt>
                <c:pt idx="28">
                  <c:v>31.10 03-00</c:v>
                </c:pt>
                <c:pt idx="29">
                  <c:v>31.10 09-00</c:v>
                </c:pt>
                <c:pt idx="30">
                  <c:v>31.10 15-00</c:v>
                </c:pt>
                <c:pt idx="31">
                  <c:v>31.10 16-00</c:v>
                </c:pt>
                <c:pt idx="32">
                  <c:v>31.10 18-00</c:v>
                </c:pt>
                <c:pt idx="33">
                  <c:v>31.10 21-00</c:v>
                </c:pt>
                <c:pt idx="34">
                  <c:v>01.11 03-00</c:v>
                </c:pt>
                <c:pt idx="35">
                  <c:v>01.11 09-00</c:v>
                </c:pt>
                <c:pt idx="36">
                  <c:v>01.11 15-00</c:v>
                </c:pt>
                <c:pt idx="37">
                  <c:v>01.11 21-00</c:v>
                </c:pt>
                <c:pt idx="38">
                  <c:v>02.11 03-00</c:v>
                </c:pt>
                <c:pt idx="39">
                  <c:v>02.11 09-00</c:v>
                </c:pt>
                <c:pt idx="40">
                  <c:v>02.11 15-00</c:v>
                </c:pt>
                <c:pt idx="41">
                  <c:v>02.11 21-00</c:v>
                </c:pt>
                <c:pt idx="42">
                  <c:v>03.11 03-00</c:v>
                </c:pt>
                <c:pt idx="43">
                  <c:v>03.11 09-00</c:v>
                </c:pt>
                <c:pt idx="44">
                  <c:v>03.11 15-00</c:v>
                </c:pt>
                <c:pt idx="45">
                  <c:v>03.11 21-00</c:v>
                </c:pt>
                <c:pt idx="46">
                  <c:v>04.11 03-00</c:v>
                </c:pt>
                <c:pt idx="47">
                  <c:v>04.11 09-00</c:v>
                </c:pt>
                <c:pt idx="48">
                  <c:v>04.11 15-00</c:v>
                </c:pt>
                <c:pt idx="49">
                  <c:v>04.11 18-00</c:v>
                </c:pt>
                <c:pt idx="50">
                  <c:v>04.11 21-00</c:v>
                </c:pt>
                <c:pt idx="51">
                  <c:v>05.11 00-00</c:v>
                </c:pt>
                <c:pt idx="52">
                  <c:v>05.11 03-00</c:v>
                </c:pt>
                <c:pt idx="53">
                  <c:v>05.11 06-00</c:v>
                </c:pt>
                <c:pt idx="54">
                  <c:v>05.11 09-00</c:v>
                </c:pt>
                <c:pt idx="55">
                  <c:v>05.11 15-00</c:v>
                </c:pt>
                <c:pt idx="56">
                  <c:v>05.11 21-00</c:v>
                </c:pt>
                <c:pt idx="57">
                  <c:v>06.11 03-00</c:v>
                </c:pt>
                <c:pt idx="58">
                  <c:v>06.11 09-00</c:v>
                </c:pt>
                <c:pt idx="59">
                  <c:v>06.11 15-00</c:v>
                </c:pt>
                <c:pt idx="60">
                  <c:v>06.11 21-00</c:v>
                </c:pt>
                <c:pt idx="61">
                  <c:v>07.11 03-00</c:v>
                </c:pt>
                <c:pt idx="62">
                  <c:v>07.11 09-00</c:v>
                </c:pt>
                <c:pt idx="63">
                  <c:v>07.11 15-00</c:v>
                </c:pt>
                <c:pt idx="64">
                  <c:v>07.11 21-00</c:v>
                </c:pt>
                <c:pt idx="65">
                  <c:v>08.11 03-00</c:v>
                </c:pt>
                <c:pt idx="66">
                  <c:v>08.11 09-00</c:v>
                </c:pt>
                <c:pt idx="67">
                  <c:v>08.11 15-00</c:v>
                </c:pt>
                <c:pt idx="68">
                  <c:v>08.11 21-00</c:v>
                </c:pt>
                <c:pt idx="69">
                  <c:v>29.11 03-00</c:v>
                </c:pt>
                <c:pt idx="70">
                  <c:v>09.11 09-00</c:v>
                </c:pt>
              </c:strCache>
            </c:strRef>
          </c:cat>
          <c:val>
            <c:numRef>
              <c:f>Лист1!$D$2:$D$72</c:f>
              <c:numCache>
                <c:formatCode>General</c:formatCode>
                <c:ptCount val="71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10</c:v>
                </c:pt>
                <c:pt idx="38">
                  <c:v>10</c:v>
                </c:pt>
                <c:pt idx="39">
                  <c:v>10</c:v>
                </c:pt>
                <c:pt idx="40">
                  <c:v>10</c:v>
                </c:pt>
                <c:pt idx="41">
                  <c:v>10</c:v>
                </c:pt>
                <c:pt idx="42">
                  <c:v>10</c:v>
                </c:pt>
                <c:pt idx="43">
                  <c:v>10</c:v>
                </c:pt>
                <c:pt idx="44">
                  <c:v>10</c:v>
                </c:pt>
                <c:pt idx="45">
                  <c:v>10</c:v>
                </c:pt>
                <c:pt idx="46">
                  <c:v>10</c:v>
                </c:pt>
                <c:pt idx="47">
                  <c:v>10</c:v>
                </c:pt>
                <c:pt idx="48">
                  <c:v>10</c:v>
                </c:pt>
                <c:pt idx="49">
                  <c:v>10</c:v>
                </c:pt>
                <c:pt idx="50">
                  <c:v>10</c:v>
                </c:pt>
                <c:pt idx="51">
                  <c:v>10</c:v>
                </c:pt>
                <c:pt idx="52">
                  <c:v>10</c:v>
                </c:pt>
                <c:pt idx="53">
                  <c:v>10</c:v>
                </c:pt>
                <c:pt idx="54">
                  <c:v>10</c:v>
                </c:pt>
                <c:pt idx="55">
                  <c:v>10</c:v>
                </c:pt>
                <c:pt idx="56">
                  <c:v>10</c:v>
                </c:pt>
                <c:pt idx="57">
                  <c:v>10</c:v>
                </c:pt>
                <c:pt idx="58">
                  <c:v>10</c:v>
                </c:pt>
                <c:pt idx="59">
                  <c:v>10</c:v>
                </c:pt>
                <c:pt idx="60">
                  <c:v>10</c:v>
                </c:pt>
                <c:pt idx="61">
                  <c:v>10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10</c:v>
                </c:pt>
                <c:pt idx="67">
                  <c:v>10</c:v>
                </c:pt>
                <c:pt idx="68">
                  <c:v>10</c:v>
                </c:pt>
                <c:pt idx="69">
                  <c:v>10</c:v>
                </c:pt>
                <c:pt idx="70">
                  <c:v>10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0615-4669-B9E8-05D7AE623D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2031616"/>
        <c:axId val="92037504"/>
      </c:lineChart>
      <c:catAx>
        <c:axId val="92031616"/>
        <c:scaling>
          <c:orientation val="minMax"/>
        </c:scaling>
        <c:delete val="1"/>
        <c:axPos val="b"/>
        <c:numFmt formatCode="General" sourceLinked="0"/>
        <c:majorTickMark val="cross"/>
        <c:minorTickMark val="cross"/>
        <c:tickLblPos val="nextTo"/>
        <c:crossAx val="92037504"/>
        <c:crosses val="autoZero"/>
        <c:auto val="1"/>
        <c:lblAlgn val="ctr"/>
        <c:lblOffset val="100"/>
        <c:noMultiLvlLbl val="1"/>
      </c:catAx>
      <c:valAx>
        <c:axId val="92037504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92031616"/>
        <c:crosses val="autoZero"/>
        <c:crossBetween val="between"/>
      </c:valAx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A40FB2-BB66-451D-A887-0D5E95C74634}" type="doc">
      <dgm:prSet loTypeId="urn:microsoft.com/office/officeart/2005/8/layout/bProcess4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255EBA3-937C-476D-BA3A-7922EA8DCAFC}">
      <dgm:prSet phldrT="[Текст]" custT="1"/>
      <dgm:spPr/>
      <dgm:t>
        <a:bodyPr/>
        <a:lstStyle/>
        <a:p>
          <a:r>
            <a:rPr lang="en-US" sz="1600" dirty="0" err="1" smtClean="0">
              <a:solidFill>
                <a:schemeClr val="tx2">
                  <a:lumMod val="75000"/>
                </a:schemeClr>
              </a:solidFill>
            </a:rPr>
            <a:t>nCPAP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PEEP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=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12 mbar, 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=0,4 – 30 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сек.</a:t>
          </a:r>
          <a:endParaRPr lang="ru-RU" sz="1600" baseline="0" dirty="0">
            <a:solidFill>
              <a:schemeClr val="tx2">
                <a:lumMod val="75000"/>
              </a:schemeClr>
            </a:solidFill>
          </a:endParaRPr>
        </a:p>
      </dgm:t>
    </dgm:pt>
    <dgm:pt modelId="{A10DD80B-9200-4CBB-A243-942D16E0B6C5}" type="parTrans" cxnId="{5786D11F-F4F0-4A42-850C-D3C8A1FB76B9}">
      <dgm:prSet/>
      <dgm:spPr/>
      <dgm:t>
        <a:bodyPr/>
        <a:lstStyle/>
        <a:p>
          <a:endParaRPr lang="ru-RU"/>
        </a:p>
      </dgm:t>
    </dgm:pt>
    <dgm:pt modelId="{028C8883-7DDD-4CDC-857C-5C26C8FA0540}" type="sibTrans" cxnId="{5786D11F-F4F0-4A42-850C-D3C8A1FB76B9}">
      <dgm:prSet/>
      <dgm:spPr/>
      <dgm:t>
        <a:bodyPr/>
        <a:lstStyle/>
        <a:p>
          <a:endParaRPr lang="ru-RU"/>
        </a:p>
      </dgm:t>
    </dgm:pt>
    <dgm:pt modelId="{8F831E9B-9A15-44CA-B41E-40A579E96353}">
      <dgm:prSet phldrT="[Текст]" custT="1"/>
      <dgm:spPr/>
      <dgm:t>
        <a:bodyPr/>
        <a:lstStyle/>
        <a:p>
          <a:r>
            <a:rPr lang="en-US" sz="1600" dirty="0" err="1" smtClean="0">
              <a:solidFill>
                <a:schemeClr val="tx2">
                  <a:lumMod val="75000"/>
                </a:schemeClr>
              </a:solidFill>
            </a:rPr>
            <a:t>nCPAP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PEEP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=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12 mbar, 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=0,4 – 30 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сек.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BA764A83-A4C4-4F85-BA7D-10C88A40B650}" type="parTrans" cxnId="{4C649C01-AA24-4626-A7A2-7C92B7FE123C}">
      <dgm:prSet/>
      <dgm:spPr/>
      <dgm:t>
        <a:bodyPr/>
        <a:lstStyle/>
        <a:p>
          <a:endParaRPr lang="ru-RU"/>
        </a:p>
      </dgm:t>
    </dgm:pt>
    <dgm:pt modelId="{744C1CE2-E92F-462A-A7E0-A15C1D092F8D}" type="sibTrans" cxnId="{4C649C01-AA24-4626-A7A2-7C92B7FE123C}">
      <dgm:prSet/>
      <dgm:spPr/>
      <dgm:t>
        <a:bodyPr/>
        <a:lstStyle/>
        <a:p>
          <a:endParaRPr lang="ru-RU"/>
        </a:p>
      </dgm:t>
    </dgm:pt>
    <dgm:pt modelId="{C3F434D4-650D-4E42-811A-7D310C4A4C3E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ИВЛ маской с параметрами: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PIP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=20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 mbar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,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 PEEP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=6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 mbar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, ЧД=60 в мин,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 FiO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=0,5 – 30 сек.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2C3EF480-D3DE-4A47-A4D7-70F291DCD923}" type="parTrans" cxnId="{CF4A7F04-758F-4F5C-9529-CAC34E32F510}">
      <dgm:prSet/>
      <dgm:spPr/>
      <dgm:t>
        <a:bodyPr/>
        <a:lstStyle/>
        <a:p>
          <a:endParaRPr lang="ru-RU"/>
        </a:p>
      </dgm:t>
    </dgm:pt>
    <dgm:pt modelId="{B15A4B7C-B828-45C5-B07A-8DAA44DD209F}" type="sibTrans" cxnId="{CF4A7F04-758F-4F5C-9529-CAC34E32F510}">
      <dgm:prSet/>
      <dgm:spPr/>
      <dgm:t>
        <a:bodyPr/>
        <a:lstStyle/>
        <a:p>
          <a:endParaRPr lang="ru-RU"/>
        </a:p>
      </dgm:t>
    </dgm:pt>
    <dgm:pt modelId="{01B1AE64-6DDB-4774-8F25-0A143250596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Интубация трахеи ЭТТ №2,5; </a:t>
          </a:r>
          <a:r>
            <a:rPr lang="ru-RU" sz="1600" dirty="0" err="1" smtClean="0">
              <a:solidFill>
                <a:schemeClr val="tx2">
                  <a:lumMod val="75000"/>
                </a:schemeClr>
              </a:solidFill>
            </a:rPr>
            <a:t>глуб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. 7,0 см; ИВЛ через ЭТТ.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BE3914E6-AD7F-4DA6-AAA2-9EBF68A6B719}" type="parTrans" cxnId="{451FE0C3-5561-4BFD-9DC6-014928EE70D1}">
      <dgm:prSet/>
      <dgm:spPr/>
      <dgm:t>
        <a:bodyPr/>
        <a:lstStyle/>
        <a:p>
          <a:endParaRPr lang="ru-RU"/>
        </a:p>
      </dgm:t>
    </dgm:pt>
    <dgm:pt modelId="{67F12612-C5DD-4DE4-83CB-FC09A8994D1D}" type="sibTrans" cxnId="{451FE0C3-5561-4BFD-9DC6-014928EE70D1}">
      <dgm:prSet/>
      <dgm:spPr/>
      <dgm:t>
        <a:bodyPr/>
        <a:lstStyle/>
        <a:p>
          <a:endParaRPr lang="ru-RU"/>
        </a:p>
      </dgm:t>
    </dgm:pt>
    <dgm:pt modelId="{C48998BF-BED0-469F-8A5B-8EAE13E2C2F6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Параметры ИВЛ прежние, кроме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: 0,5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→1,0 (с 8</a:t>
          </a:r>
          <a:r>
            <a:rPr lang="ru-RU" sz="1600" baseline="30000" dirty="0" smtClean="0">
              <a:solidFill>
                <a:schemeClr val="tx2">
                  <a:lumMod val="75000"/>
                </a:schemeClr>
              </a:solidFill>
            </a:rPr>
            <a:t>й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 по 10</a:t>
          </a:r>
          <a:r>
            <a:rPr lang="ru-RU" sz="1600" baseline="30000" dirty="0" smtClean="0">
              <a:solidFill>
                <a:schemeClr val="tx2">
                  <a:lumMod val="75000"/>
                </a:schemeClr>
              </a:solidFill>
            </a:rPr>
            <a:t>ю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 мин. жизни)→0,5 (в соответствии с </a:t>
          </a:r>
          <a:r>
            <a:rPr lang="ru-RU" sz="1600" baseline="0" dirty="0" err="1" smtClean="0">
              <a:solidFill>
                <a:schemeClr val="tx2">
                  <a:lumMod val="75000"/>
                </a:schemeClr>
              </a:solidFill>
            </a:rPr>
            <a:t>пок-ми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SpO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)</a:t>
          </a:r>
          <a:endParaRPr lang="ru-RU" sz="1600" baseline="-25000" dirty="0">
            <a:solidFill>
              <a:schemeClr val="tx2">
                <a:lumMod val="75000"/>
              </a:schemeClr>
            </a:solidFill>
          </a:endParaRPr>
        </a:p>
      </dgm:t>
    </dgm:pt>
    <dgm:pt modelId="{EC6E5857-2485-44EA-93A7-C4FB38F2384C}" type="parTrans" cxnId="{1527D76F-858D-40C6-A481-22C42EFF95C8}">
      <dgm:prSet/>
      <dgm:spPr/>
      <dgm:t>
        <a:bodyPr/>
        <a:lstStyle/>
        <a:p>
          <a:endParaRPr lang="ru-RU"/>
        </a:p>
      </dgm:t>
    </dgm:pt>
    <dgm:pt modelId="{11DFFC1E-3CBE-49E8-B255-833FC12C4D02}" type="sibTrans" cxnId="{1527D76F-858D-40C6-A481-22C42EFF95C8}">
      <dgm:prSet/>
      <dgm:spPr/>
      <dgm:t>
        <a:bodyPr/>
        <a:lstStyle/>
        <a:p>
          <a:endParaRPr lang="ru-RU"/>
        </a:p>
      </dgm:t>
    </dgm:pt>
    <dgm:pt modelId="{DAAF0486-29F8-42BE-A9FD-5956BC98E21E}">
      <dgm:prSet phldrT="[Текст]" custT="1"/>
      <dgm:spPr/>
      <dgm:t>
        <a:bodyPr/>
        <a:lstStyle/>
        <a:p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Целевые </a:t>
          </a:r>
          <a:r>
            <a:rPr lang="ru-RU" sz="1600" baseline="0" dirty="0" err="1" smtClean="0">
              <a:solidFill>
                <a:schemeClr val="tx2">
                  <a:lumMod val="75000"/>
                </a:schemeClr>
              </a:solidFill>
            </a:rPr>
            <a:t>пок-ли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SpO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 достигнуты к 10</a:t>
          </a:r>
          <a:r>
            <a:rPr lang="ru-RU" sz="1600" baseline="30000" dirty="0" smtClean="0">
              <a:solidFill>
                <a:schemeClr val="tx2">
                  <a:lumMod val="75000"/>
                </a:schemeClr>
              </a:solidFill>
            </a:rPr>
            <a:t>й </a:t>
          </a:r>
          <a:r>
            <a:rPr lang="ru-RU" sz="1600" baseline="0" dirty="0" smtClean="0">
              <a:solidFill>
                <a:schemeClr val="tx2">
                  <a:lumMod val="75000"/>
                </a:schemeClr>
              </a:solidFill>
            </a:rPr>
            <a:t>минуте жизни; ИВЛ через ЭТТ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E060FC09-8652-4DC5-9DC2-5389DF0D4F5A}" type="parTrans" cxnId="{60161EC3-0372-4433-AF07-1CB6D7123CBC}">
      <dgm:prSet/>
      <dgm:spPr/>
      <dgm:t>
        <a:bodyPr/>
        <a:lstStyle/>
        <a:p>
          <a:endParaRPr lang="ru-RU"/>
        </a:p>
      </dgm:t>
    </dgm:pt>
    <dgm:pt modelId="{E05639D1-7980-4396-8BBF-E4EC4F703A5D}" type="sibTrans" cxnId="{60161EC3-0372-4433-AF07-1CB6D7123CBC}">
      <dgm:prSet/>
      <dgm:spPr/>
      <dgm:t>
        <a:bodyPr/>
        <a:lstStyle/>
        <a:p>
          <a:endParaRPr lang="ru-RU"/>
        </a:p>
      </dgm:t>
    </dgm:pt>
    <dgm:pt modelId="{E3244D0F-938D-4FFA-B643-28571472FCDD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Спонтанное дыхание появилось на 12</a:t>
          </a:r>
          <a:r>
            <a:rPr lang="ru-RU" sz="1600" baseline="30000" dirty="0" smtClean="0">
              <a:solidFill>
                <a:schemeClr val="tx2">
                  <a:lumMod val="75000"/>
                </a:schemeClr>
              </a:solidFill>
            </a:rPr>
            <a:t>й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 минуте жизни, оценка по шкале </a:t>
          </a:r>
          <a:r>
            <a:rPr lang="ru-RU" sz="1600" dirty="0" err="1" smtClean="0">
              <a:solidFill>
                <a:schemeClr val="tx2">
                  <a:lumMod val="75000"/>
                </a:schemeClr>
              </a:solidFill>
            </a:rPr>
            <a:t>Сильвермана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 – 10 б. ИВЛ через ЭТТ.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4EF0BCF5-BEF2-407B-95AF-3FD8346C4EE2}" type="parTrans" cxnId="{929F333F-AB2F-41F1-8B0F-ACD66E682697}">
      <dgm:prSet/>
      <dgm:spPr/>
      <dgm:t>
        <a:bodyPr/>
        <a:lstStyle/>
        <a:p>
          <a:endParaRPr lang="ru-RU"/>
        </a:p>
      </dgm:t>
    </dgm:pt>
    <dgm:pt modelId="{CDABD662-36EA-4243-BB47-9CE15779D56B}" type="sibTrans" cxnId="{929F333F-AB2F-41F1-8B0F-ACD66E682697}">
      <dgm:prSet/>
      <dgm:spPr/>
      <dgm:t>
        <a:bodyPr/>
        <a:lstStyle/>
        <a:p>
          <a:endParaRPr lang="ru-RU"/>
        </a:p>
      </dgm:t>
    </dgm:pt>
    <dgm:pt modelId="{8AAFDF67-A4EC-4587-8381-C8D6E7F98DB1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На 20</a:t>
          </a:r>
          <a:r>
            <a:rPr lang="ru-RU" sz="1600" baseline="30000" dirty="0" smtClean="0">
              <a:solidFill>
                <a:schemeClr val="tx2">
                  <a:lumMod val="75000"/>
                </a:schemeClr>
              </a:solidFill>
            </a:rPr>
            <a:t>й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 минуте жизни </a:t>
          </a:r>
          <a:r>
            <a:rPr lang="ru-RU" sz="1600" dirty="0" err="1" smtClean="0">
              <a:solidFill>
                <a:schemeClr val="tx2">
                  <a:lumMod val="75000"/>
                </a:schemeClr>
              </a:solidFill>
            </a:rPr>
            <a:t>эндотрахеально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 введено 200 мг </a:t>
          </a:r>
          <a:r>
            <a:rPr lang="ru-RU" sz="1600" dirty="0" err="1" smtClean="0">
              <a:solidFill>
                <a:schemeClr val="tx2">
                  <a:lumMod val="75000"/>
                </a:schemeClr>
              </a:solidFill>
            </a:rPr>
            <a:t>сурфакткнта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 «</a:t>
          </a:r>
          <a:r>
            <a:rPr lang="ru-RU" sz="1600" dirty="0" err="1" smtClean="0">
              <a:solidFill>
                <a:schemeClr val="tx2">
                  <a:lumMod val="75000"/>
                </a:schemeClr>
              </a:solidFill>
            </a:rPr>
            <a:t>Куросурф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»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06BBF24D-1D62-4D72-9C00-EDCD539ADAF4}" type="parTrans" cxnId="{AE007D86-BB99-42BF-98CB-B4EE656DF3EF}">
      <dgm:prSet/>
      <dgm:spPr/>
      <dgm:t>
        <a:bodyPr/>
        <a:lstStyle/>
        <a:p>
          <a:endParaRPr lang="ru-RU"/>
        </a:p>
      </dgm:t>
    </dgm:pt>
    <dgm:pt modelId="{BACF01D8-DEB7-45EF-9A64-46B5F79B13C8}" type="sibTrans" cxnId="{AE007D86-BB99-42BF-98CB-B4EE656DF3EF}">
      <dgm:prSet/>
      <dgm:spPr/>
      <dgm:t>
        <a:bodyPr/>
        <a:lstStyle/>
        <a:p>
          <a:endParaRPr lang="ru-RU"/>
        </a:p>
      </dgm:t>
    </dgm:pt>
    <dgm:pt modelId="{55100AC4-A73D-4824-8118-9AD51EDACE46}">
      <dgm:prSet custT="1"/>
      <dgm:spPr/>
      <dgm:t>
        <a:bodyPr/>
        <a:lstStyle/>
        <a:p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Продленный вдох с параметрами: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PIP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=20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mbar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FiO2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=0,21 – 20 сек. +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CPAP 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PEEP 12 mbar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en-US" sz="160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en-US" sz="1600" baseline="0" dirty="0" smtClean="0">
              <a:solidFill>
                <a:schemeClr val="tx2">
                  <a:lumMod val="75000"/>
                </a:schemeClr>
              </a:solidFill>
            </a:rPr>
            <a:t>=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0,3 – 10 сек.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012BF870-5984-4180-A84D-9E062184E9FD}" type="parTrans" cxnId="{D3F179F2-6B15-4F21-B89F-A7604340BC69}">
      <dgm:prSet/>
      <dgm:spPr/>
      <dgm:t>
        <a:bodyPr/>
        <a:lstStyle/>
        <a:p>
          <a:endParaRPr lang="ru-RU"/>
        </a:p>
      </dgm:t>
    </dgm:pt>
    <dgm:pt modelId="{D53416AE-1DC5-463F-96D6-7404769C72F6}" type="sibTrans" cxnId="{D3F179F2-6B15-4F21-B89F-A7604340BC69}">
      <dgm:prSet/>
      <dgm:spPr/>
      <dgm:t>
        <a:bodyPr/>
        <a:lstStyle/>
        <a:p>
          <a:endParaRPr lang="ru-RU"/>
        </a:p>
      </dgm:t>
    </dgm:pt>
    <dgm:pt modelId="{493A3B0C-402D-4D68-93C7-C31DFCECE73C}" type="pres">
      <dgm:prSet presAssocID="{6AA40FB2-BB66-451D-A887-0D5E95C74634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E159C0E2-C4AA-4888-8CC8-374A49F58D47}" type="pres">
      <dgm:prSet presAssocID="{55100AC4-A73D-4824-8118-9AD51EDACE46}" presName="compNode" presStyleCnt="0"/>
      <dgm:spPr/>
    </dgm:pt>
    <dgm:pt modelId="{AE18E07A-ED42-49D8-824A-55BA9DB211DB}" type="pres">
      <dgm:prSet presAssocID="{55100AC4-A73D-4824-8118-9AD51EDACE46}" presName="dummyConnPt" presStyleCnt="0"/>
      <dgm:spPr/>
    </dgm:pt>
    <dgm:pt modelId="{AEF882AC-AB64-419F-B7CD-64346C37C120}" type="pres">
      <dgm:prSet presAssocID="{55100AC4-A73D-4824-8118-9AD51EDACE46}" presName="node" presStyleLbl="node1" presStyleIdx="0" presStyleCnt="9" custScaleY="106885" custLinFactNeighborX="2996" custLinFactNeighborY="-74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36034A-E476-4491-9789-4E7E9934E907}" type="pres">
      <dgm:prSet presAssocID="{D53416AE-1DC5-463F-96D6-7404769C72F6}" presName="sibTrans" presStyleLbl="bgSibTrans2D1" presStyleIdx="0" presStyleCnt="8" custAng="16324548" custScaleX="110253" custScaleY="287177" custLinFactY="100000" custLinFactNeighborX="37091" custLinFactNeighborY="102306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D1DA8559-AC4A-4C3D-A31E-A042628E37C1}" type="pres">
      <dgm:prSet presAssocID="{D255EBA3-937C-476D-BA3A-7922EA8DCAFC}" presName="compNode" presStyleCnt="0"/>
      <dgm:spPr/>
    </dgm:pt>
    <dgm:pt modelId="{673391AE-9936-4F0F-AA18-FC6F42E4ED9B}" type="pres">
      <dgm:prSet presAssocID="{D255EBA3-937C-476D-BA3A-7922EA8DCAFC}" presName="dummyConnPt" presStyleCnt="0"/>
      <dgm:spPr/>
    </dgm:pt>
    <dgm:pt modelId="{DAD8ED3D-4585-4AD0-95E9-85E9BEF7A644}" type="pres">
      <dgm:prSet presAssocID="{D255EBA3-937C-476D-BA3A-7922EA8DCAFC}" presName="node" presStyleLbl="node1" presStyleIdx="1" presStyleCnt="9" custScaleY="83171" custLinFactNeighborX="6176" custLinFactNeighborY="-224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D72C7D-0497-4F0B-B269-4C671625C16B}" type="pres">
      <dgm:prSet presAssocID="{028C8883-7DDD-4CDC-857C-5C26C8FA0540}" presName="sibTrans" presStyleLbl="bgSibTrans2D1" presStyleIdx="1" presStyleCnt="8" custAng="5262625" custFlipVert="1" custScaleX="119775" custScaleY="308408" custLinFactY="68261" custLinFactNeighborX="40480" custLinFactNeighborY="100000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54708469-CB8F-4A73-B962-737B594D1243}" type="pres">
      <dgm:prSet presAssocID="{8F831E9B-9A15-44CA-B41E-40A579E96353}" presName="compNode" presStyleCnt="0"/>
      <dgm:spPr/>
    </dgm:pt>
    <dgm:pt modelId="{2A856490-40FA-4CE7-BD42-01E5F729E044}" type="pres">
      <dgm:prSet presAssocID="{8F831E9B-9A15-44CA-B41E-40A579E96353}" presName="dummyConnPt" presStyleCnt="0"/>
      <dgm:spPr/>
    </dgm:pt>
    <dgm:pt modelId="{FF5C9875-F6DD-4210-81A2-68AF0AD1A38D}" type="pres">
      <dgm:prSet presAssocID="{8F831E9B-9A15-44CA-B41E-40A579E96353}" presName="node" presStyleLbl="node1" presStyleIdx="2" presStyleCnt="9" custScaleY="84486" custLinFactNeighborX="2996" custLinFactNeighborY="19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840978-8C25-4067-8169-AC62627C4E6B}" type="pres">
      <dgm:prSet presAssocID="{744C1CE2-E92F-462A-A7E0-A15C1D092F8D}" presName="sibTrans" presStyleLbl="bgSibTrans2D1" presStyleIdx="2" presStyleCnt="8" custAng="10790493" custFlipHor="1" custScaleX="22219" custScaleY="806739" custLinFactY="81539" custLinFactNeighborX="23500" custLinFactNeighborY="100000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1EB9F22D-0C21-4729-A02E-5011CEA15BA5}" type="pres">
      <dgm:prSet presAssocID="{C3F434D4-650D-4E42-811A-7D310C4A4C3E}" presName="compNode" presStyleCnt="0"/>
      <dgm:spPr/>
    </dgm:pt>
    <dgm:pt modelId="{2D0F7C4F-1B8E-46D1-8C9D-D2EE8F22B5CF}" type="pres">
      <dgm:prSet presAssocID="{C3F434D4-650D-4E42-811A-7D310C4A4C3E}" presName="dummyConnPt" presStyleCnt="0"/>
      <dgm:spPr/>
    </dgm:pt>
    <dgm:pt modelId="{57C38982-2F87-47DB-9880-FA19E2C990A0}" type="pres">
      <dgm:prSet presAssocID="{C3F434D4-650D-4E42-811A-7D310C4A4C3E}" presName="node" presStyleLbl="node1" presStyleIdx="3" presStyleCnt="9" custScaleY="85684" custLinFactNeighborX="389" custLinFactNeighborY="3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EF63E3-1E91-47B8-840E-3C75EBAEB230}" type="pres">
      <dgm:prSet presAssocID="{B15A4B7C-B828-45C5-B07A-8DAA44DD209F}" presName="sibTrans" presStyleLbl="bgSibTrans2D1" presStyleIdx="3" presStyleCnt="8" custAng="5539785" custScaleY="294678" custLinFactY="85280" custLinFactNeighborX="38387" custLinFactNeighborY="100000"/>
      <dgm:spPr>
        <a:prstGeom prst="upArrow">
          <a:avLst/>
        </a:prstGeom>
      </dgm:spPr>
      <dgm:t>
        <a:bodyPr/>
        <a:lstStyle/>
        <a:p>
          <a:endParaRPr lang="ru-RU"/>
        </a:p>
      </dgm:t>
    </dgm:pt>
    <dgm:pt modelId="{D4C436AF-C06E-4C3B-B305-45021C08C18F}" type="pres">
      <dgm:prSet presAssocID="{01B1AE64-6DDB-4774-8F25-0A1432505965}" presName="compNode" presStyleCnt="0"/>
      <dgm:spPr/>
    </dgm:pt>
    <dgm:pt modelId="{D307D37A-C716-4BAE-A85C-98B74B14AC04}" type="pres">
      <dgm:prSet presAssocID="{01B1AE64-6DDB-4774-8F25-0A1432505965}" presName="dummyConnPt" presStyleCnt="0"/>
      <dgm:spPr/>
    </dgm:pt>
    <dgm:pt modelId="{F065554B-A0A5-4806-8DA1-B9DF454D80D5}" type="pres">
      <dgm:prSet presAssocID="{01B1AE64-6DDB-4774-8F25-0A1432505965}" presName="node" presStyleLbl="node1" presStyleIdx="4" presStyleCnt="9" custScaleY="82131" custLinFactNeighborX="-2792" custLinFactNeighborY="-189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738434-77E6-4A59-8E9D-F77797E4973C}" type="pres">
      <dgm:prSet presAssocID="{67F12612-C5DD-4DE4-83CB-FC09A8994D1D}" presName="sibTrans" presStyleLbl="bgSibTrans2D1" presStyleIdx="4" presStyleCnt="8" custAng="5400000" custScaleY="290513" custLinFactY="100000" custLinFactNeighborX="37349" custLinFactNeighborY="107039"/>
      <dgm:spPr>
        <a:prstGeom prst="upArrow">
          <a:avLst/>
        </a:prstGeom>
      </dgm:spPr>
      <dgm:t>
        <a:bodyPr/>
        <a:lstStyle/>
        <a:p>
          <a:endParaRPr lang="ru-RU"/>
        </a:p>
      </dgm:t>
    </dgm:pt>
    <dgm:pt modelId="{6B739A2A-D475-4F06-8E0A-A07AC280AC24}" type="pres">
      <dgm:prSet presAssocID="{C48998BF-BED0-469F-8A5B-8EAE13E2C2F6}" presName="compNode" presStyleCnt="0"/>
      <dgm:spPr/>
    </dgm:pt>
    <dgm:pt modelId="{5513FBBA-84C2-4CC4-A715-FB5EAE08E76C}" type="pres">
      <dgm:prSet presAssocID="{C48998BF-BED0-469F-8A5B-8EAE13E2C2F6}" presName="dummyConnPt" presStyleCnt="0"/>
      <dgm:spPr/>
    </dgm:pt>
    <dgm:pt modelId="{D8BD53E8-3175-417A-A825-69338E2DE14F}" type="pres">
      <dgm:prSet presAssocID="{C48998BF-BED0-469F-8A5B-8EAE13E2C2F6}" presName="node" presStyleLbl="node1" presStyleIdx="5" presStyleCnt="9" custScaleY="103004" custLinFactNeighborX="-2792" custLinFactNeighborY="-42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B474E-F43B-4B61-B87B-C568E6618E26}" type="pres">
      <dgm:prSet presAssocID="{11DFFC1E-3CBE-49E8-B255-833FC12C4D02}" presName="sibTrans" presStyleLbl="bgSibTrans2D1" presStyleIdx="5" presStyleCnt="8" custAng="21495047" custScaleX="24934" custScaleY="723603" custLinFactY="62924" custLinFactNeighborX="21605" custLinFactNeighborY="100000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0F4AAA1C-893C-4DE1-BFA9-44E7B7E0D501}" type="pres">
      <dgm:prSet presAssocID="{DAAF0486-29F8-42BE-A9FD-5956BC98E21E}" presName="compNode" presStyleCnt="0"/>
      <dgm:spPr/>
    </dgm:pt>
    <dgm:pt modelId="{E60BA8F6-3FF9-4A4E-B20E-FE2F60349264}" type="pres">
      <dgm:prSet presAssocID="{DAAF0486-29F8-42BE-A9FD-5956BC98E21E}" presName="dummyConnPt" presStyleCnt="0"/>
      <dgm:spPr/>
    </dgm:pt>
    <dgm:pt modelId="{DB2F4AF7-3CCD-4631-91D9-527CAA07A94D}" type="pres">
      <dgm:prSet presAssocID="{DAAF0486-29F8-42BE-A9FD-5956BC98E21E}" presName="node" presStyleLbl="node1" presStyleIdx="6" presStyleCnt="9" custLinFactNeighborX="-2219" custLinFactNeighborY="-42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F6167D-1E32-4951-9C6B-DD16A463D54E}" type="pres">
      <dgm:prSet presAssocID="{E05639D1-7980-4396-8BBF-E4EC4F703A5D}" presName="sibTrans" presStyleLbl="bgSibTrans2D1" presStyleIdx="6" presStyleCnt="8" custAng="16292587" custScaleY="310418" custLinFactY="88827" custLinFactNeighborX="32701" custLinFactNeighborY="100000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7963327B-31A5-4218-AC27-29B2C7359DB9}" type="pres">
      <dgm:prSet presAssocID="{E3244D0F-938D-4FFA-B643-28571472FCDD}" presName="compNode" presStyleCnt="0"/>
      <dgm:spPr/>
    </dgm:pt>
    <dgm:pt modelId="{97401E1A-2CF2-4977-A7A2-745435861ECF}" type="pres">
      <dgm:prSet presAssocID="{E3244D0F-938D-4FFA-B643-28571472FCDD}" presName="dummyConnPt" presStyleCnt="0"/>
      <dgm:spPr/>
    </dgm:pt>
    <dgm:pt modelId="{D7E9BA25-B5F6-4F6E-8FD1-A3B276A981CE}" type="pres">
      <dgm:prSet presAssocID="{E3244D0F-938D-4FFA-B643-28571472FCDD}" presName="node" presStyleLbl="node1" presStyleIdx="7" presStyleCnt="9" custScaleY="84808" custLinFactNeighborX="961" custLinFactNeighborY="-15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D53CBD-325A-47F7-BF1F-57A581982BF2}" type="pres">
      <dgm:prSet presAssocID="{CDABD662-36EA-4243-BB47-9CE15779D56B}" presName="sibTrans" presStyleLbl="bgSibTrans2D1" presStyleIdx="7" presStyleCnt="8" custAng="16200000" custScaleY="318135" custLinFactY="49694" custLinFactNeighborX="39922" custLinFactNeighborY="100000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00339BDB-FA13-43C0-BCBD-2664DCED6332}" type="pres">
      <dgm:prSet presAssocID="{8AAFDF67-A4EC-4587-8381-C8D6E7F98DB1}" presName="compNode" presStyleCnt="0"/>
      <dgm:spPr/>
    </dgm:pt>
    <dgm:pt modelId="{6DDA22EA-163D-4885-9DF5-A6D88B88159A}" type="pres">
      <dgm:prSet presAssocID="{8AAFDF67-A4EC-4587-8381-C8D6E7F98DB1}" presName="dummyConnPt" presStyleCnt="0"/>
      <dgm:spPr/>
    </dgm:pt>
    <dgm:pt modelId="{A6FAD501-6385-4F0A-BE04-8CB38F9D254E}" type="pres">
      <dgm:prSet presAssocID="{8AAFDF67-A4EC-4587-8381-C8D6E7F98DB1}" presName="node" presStyleLbl="node1" presStyleIdx="8" presStyleCnt="9" custScaleY="86393" custLinFactNeighborX="961" custLinFactNeighborY="5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27D76F-858D-40C6-A481-22C42EFF95C8}" srcId="{6AA40FB2-BB66-451D-A887-0D5E95C74634}" destId="{C48998BF-BED0-469F-8A5B-8EAE13E2C2F6}" srcOrd="5" destOrd="0" parTransId="{EC6E5857-2485-44EA-93A7-C4FB38F2384C}" sibTransId="{11DFFC1E-3CBE-49E8-B255-833FC12C4D02}"/>
    <dgm:cxn modelId="{100F80CD-DED3-4591-8C68-F664FC760F0F}" type="presOf" srcId="{DAAF0486-29F8-42BE-A9FD-5956BC98E21E}" destId="{DB2F4AF7-3CCD-4631-91D9-527CAA07A94D}" srcOrd="0" destOrd="0" presId="urn:microsoft.com/office/officeart/2005/8/layout/bProcess4"/>
    <dgm:cxn modelId="{4C649C01-AA24-4626-A7A2-7C92B7FE123C}" srcId="{6AA40FB2-BB66-451D-A887-0D5E95C74634}" destId="{8F831E9B-9A15-44CA-B41E-40A579E96353}" srcOrd="2" destOrd="0" parTransId="{BA764A83-A4C4-4F85-BA7D-10C88A40B650}" sibTransId="{744C1CE2-E92F-462A-A7E0-A15C1D092F8D}"/>
    <dgm:cxn modelId="{FEED25D8-ED0F-4DFE-8993-0108FE0346A8}" type="presOf" srcId="{8AAFDF67-A4EC-4587-8381-C8D6E7F98DB1}" destId="{A6FAD501-6385-4F0A-BE04-8CB38F9D254E}" srcOrd="0" destOrd="0" presId="urn:microsoft.com/office/officeart/2005/8/layout/bProcess4"/>
    <dgm:cxn modelId="{DF3DF89F-5AD2-4010-B75C-AFDA12379814}" type="presOf" srcId="{01B1AE64-6DDB-4774-8F25-0A1432505965}" destId="{F065554B-A0A5-4806-8DA1-B9DF454D80D5}" srcOrd="0" destOrd="0" presId="urn:microsoft.com/office/officeart/2005/8/layout/bProcess4"/>
    <dgm:cxn modelId="{451FE0C3-5561-4BFD-9DC6-014928EE70D1}" srcId="{6AA40FB2-BB66-451D-A887-0D5E95C74634}" destId="{01B1AE64-6DDB-4774-8F25-0A1432505965}" srcOrd="4" destOrd="0" parTransId="{BE3914E6-AD7F-4DA6-AAA2-9EBF68A6B719}" sibTransId="{67F12612-C5DD-4DE4-83CB-FC09A8994D1D}"/>
    <dgm:cxn modelId="{5786D11F-F4F0-4A42-850C-D3C8A1FB76B9}" srcId="{6AA40FB2-BB66-451D-A887-0D5E95C74634}" destId="{D255EBA3-937C-476D-BA3A-7922EA8DCAFC}" srcOrd="1" destOrd="0" parTransId="{A10DD80B-9200-4CBB-A243-942D16E0B6C5}" sibTransId="{028C8883-7DDD-4CDC-857C-5C26C8FA0540}"/>
    <dgm:cxn modelId="{A370C534-E428-407D-9F77-7CC69740B73C}" type="presOf" srcId="{D255EBA3-937C-476D-BA3A-7922EA8DCAFC}" destId="{DAD8ED3D-4585-4AD0-95E9-85E9BEF7A644}" srcOrd="0" destOrd="0" presId="urn:microsoft.com/office/officeart/2005/8/layout/bProcess4"/>
    <dgm:cxn modelId="{4E5EFB03-345B-48A7-B57B-0364116BFF21}" type="presOf" srcId="{744C1CE2-E92F-462A-A7E0-A15C1D092F8D}" destId="{C8840978-8C25-4067-8169-AC62627C4E6B}" srcOrd="0" destOrd="0" presId="urn:microsoft.com/office/officeart/2005/8/layout/bProcess4"/>
    <dgm:cxn modelId="{9EF89CAE-1BB3-40DD-9B4F-51815BC97460}" type="presOf" srcId="{C3F434D4-650D-4E42-811A-7D310C4A4C3E}" destId="{57C38982-2F87-47DB-9880-FA19E2C990A0}" srcOrd="0" destOrd="0" presId="urn:microsoft.com/office/officeart/2005/8/layout/bProcess4"/>
    <dgm:cxn modelId="{634143BC-4D0A-44FF-9FAD-89111325DADA}" type="presOf" srcId="{C48998BF-BED0-469F-8A5B-8EAE13E2C2F6}" destId="{D8BD53E8-3175-417A-A825-69338E2DE14F}" srcOrd="0" destOrd="0" presId="urn:microsoft.com/office/officeart/2005/8/layout/bProcess4"/>
    <dgm:cxn modelId="{28632307-CCDB-454A-9A81-2EBE65605E30}" type="presOf" srcId="{11DFFC1E-3CBE-49E8-B255-833FC12C4D02}" destId="{508B474E-F43B-4B61-B87B-C568E6618E26}" srcOrd="0" destOrd="0" presId="urn:microsoft.com/office/officeart/2005/8/layout/bProcess4"/>
    <dgm:cxn modelId="{20F2635B-F807-4D4E-960E-70F5AAAD1A52}" type="presOf" srcId="{67F12612-C5DD-4DE4-83CB-FC09A8994D1D}" destId="{0B738434-77E6-4A59-8E9D-F77797E4973C}" srcOrd="0" destOrd="0" presId="urn:microsoft.com/office/officeart/2005/8/layout/bProcess4"/>
    <dgm:cxn modelId="{DD9FB309-30B0-4AB4-AA45-CF2BBBCB797A}" type="presOf" srcId="{8F831E9B-9A15-44CA-B41E-40A579E96353}" destId="{FF5C9875-F6DD-4210-81A2-68AF0AD1A38D}" srcOrd="0" destOrd="0" presId="urn:microsoft.com/office/officeart/2005/8/layout/bProcess4"/>
    <dgm:cxn modelId="{56D3C8EC-215D-4232-94EE-72D1F856B41C}" type="presOf" srcId="{E3244D0F-938D-4FFA-B643-28571472FCDD}" destId="{D7E9BA25-B5F6-4F6E-8FD1-A3B276A981CE}" srcOrd="0" destOrd="0" presId="urn:microsoft.com/office/officeart/2005/8/layout/bProcess4"/>
    <dgm:cxn modelId="{112B160B-36D1-4050-97C2-3F9EC16AA9C8}" type="presOf" srcId="{CDABD662-36EA-4243-BB47-9CE15779D56B}" destId="{57D53CBD-325A-47F7-BF1F-57A581982BF2}" srcOrd="0" destOrd="0" presId="urn:microsoft.com/office/officeart/2005/8/layout/bProcess4"/>
    <dgm:cxn modelId="{D3F179F2-6B15-4F21-B89F-A7604340BC69}" srcId="{6AA40FB2-BB66-451D-A887-0D5E95C74634}" destId="{55100AC4-A73D-4824-8118-9AD51EDACE46}" srcOrd="0" destOrd="0" parTransId="{012BF870-5984-4180-A84D-9E062184E9FD}" sibTransId="{D53416AE-1DC5-463F-96D6-7404769C72F6}"/>
    <dgm:cxn modelId="{485AD40C-E703-48D9-B3C6-CB59B7481AA6}" type="presOf" srcId="{6AA40FB2-BB66-451D-A887-0D5E95C74634}" destId="{493A3B0C-402D-4D68-93C7-C31DFCECE73C}" srcOrd="0" destOrd="0" presId="urn:microsoft.com/office/officeart/2005/8/layout/bProcess4"/>
    <dgm:cxn modelId="{0C9E2F3D-2EC9-4D6C-8C73-9D198B646F83}" type="presOf" srcId="{D53416AE-1DC5-463F-96D6-7404769C72F6}" destId="{7536034A-E476-4491-9789-4E7E9934E907}" srcOrd="0" destOrd="0" presId="urn:microsoft.com/office/officeart/2005/8/layout/bProcess4"/>
    <dgm:cxn modelId="{282F89B6-85E5-4565-AF5D-D47CAAE3DFDB}" type="presOf" srcId="{55100AC4-A73D-4824-8118-9AD51EDACE46}" destId="{AEF882AC-AB64-419F-B7CD-64346C37C120}" srcOrd="0" destOrd="0" presId="urn:microsoft.com/office/officeart/2005/8/layout/bProcess4"/>
    <dgm:cxn modelId="{60161EC3-0372-4433-AF07-1CB6D7123CBC}" srcId="{6AA40FB2-BB66-451D-A887-0D5E95C74634}" destId="{DAAF0486-29F8-42BE-A9FD-5956BC98E21E}" srcOrd="6" destOrd="0" parTransId="{E060FC09-8652-4DC5-9DC2-5389DF0D4F5A}" sibTransId="{E05639D1-7980-4396-8BBF-E4EC4F703A5D}"/>
    <dgm:cxn modelId="{DF14E6E1-5487-478B-9C8C-59B8CA3C52A6}" type="presOf" srcId="{028C8883-7DDD-4CDC-857C-5C26C8FA0540}" destId="{6ED72C7D-0497-4F0B-B269-4C671625C16B}" srcOrd="0" destOrd="0" presId="urn:microsoft.com/office/officeart/2005/8/layout/bProcess4"/>
    <dgm:cxn modelId="{048AA595-556A-4FFC-98C9-A3DD7210C174}" type="presOf" srcId="{E05639D1-7980-4396-8BBF-E4EC4F703A5D}" destId="{40F6167D-1E32-4951-9C6B-DD16A463D54E}" srcOrd="0" destOrd="0" presId="urn:microsoft.com/office/officeart/2005/8/layout/bProcess4"/>
    <dgm:cxn modelId="{AE007D86-BB99-42BF-98CB-B4EE656DF3EF}" srcId="{6AA40FB2-BB66-451D-A887-0D5E95C74634}" destId="{8AAFDF67-A4EC-4587-8381-C8D6E7F98DB1}" srcOrd="8" destOrd="0" parTransId="{06BBF24D-1D62-4D72-9C00-EDCD539ADAF4}" sibTransId="{BACF01D8-DEB7-45EF-9A64-46B5F79B13C8}"/>
    <dgm:cxn modelId="{929F333F-AB2F-41F1-8B0F-ACD66E682697}" srcId="{6AA40FB2-BB66-451D-A887-0D5E95C74634}" destId="{E3244D0F-938D-4FFA-B643-28571472FCDD}" srcOrd="7" destOrd="0" parTransId="{4EF0BCF5-BEF2-407B-95AF-3FD8346C4EE2}" sibTransId="{CDABD662-36EA-4243-BB47-9CE15779D56B}"/>
    <dgm:cxn modelId="{CF4A7F04-758F-4F5C-9529-CAC34E32F510}" srcId="{6AA40FB2-BB66-451D-A887-0D5E95C74634}" destId="{C3F434D4-650D-4E42-811A-7D310C4A4C3E}" srcOrd="3" destOrd="0" parTransId="{2C3EF480-D3DE-4A47-A4D7-70F291DCD923}" sibTransId="{B15A4B7C-B828-45C5-B07A-8DAA44DD209F}"/>
    <dgm:cxn modelId="{D71B738B-94FE-4F36-B0E2-C1C728C8B9C9}" type="presOf" srcId="{B15A4B7C-B828-45C5-B07A-8DAA44DD209F}" destId="{FAEF63E3-1E91-47B8-840E-3C75EBAEB230}" srcOrd="0" destOrd="0" presId="urn:microsoft.com/office/officeart/2005/8/layout/bProcess4"/>
    <dgm:cxn modelId="{799C9FE2-5D86-409F-9780-F5734D0F48DE}" type="presParOf" srcId="{493A3B0C-402D-4D68-93C7-C31DFCECE73C}" destId="{E159C0E2-C4AA-4888-8CC8-374A49F58D47}" srcOrd="0" destOrd="0" presId="urn:microsoft.com/office/officeart/2005/8/layout/bProcess4"/>
    <dgm:cxn modelId="{253F64CD-E53F-434C-A971-13CD7E7FA09C}" type="presParOf" srcId="{E159C0E2-C4AA-4888-8CC8-374A49F58D47}" destId="{AE18E07A-ED42-49D8-824A-55BA9DB211DB}" srcOrd="0" destOrd="0" presId="urn:microsoft.com/office/officeart/2005/8/layout/bProcess4"/>
    <dgm:cxn modelId="{E01E1A22-CE51-4D44-B469-BD339A2DED11}" type="presParOf" srcId="{E159C0E2-C4AA-4888-8CC8-374A49F58D47}" destId="{AEF882AC-AB64-419F-B7CD-64346C37C120}" srcOrd="1" destOrd="0" presId="urn:microsoft.com/office/officeart/2005/8/layout/bProcess4"/>
    <dgm:cxn modelId="{B8CFFC89-45DC-48F8-AB1E-A568A1C4798B}" type="presParOf" srcId="{493A3B0C-402D-4D68-93C7-C31DFCECE73C}" destId="{7536034A-E476-4491-9789-4E7E9934E907}" srcOrd="1" destOrd="0" presId="urn:microsoft.com/office/officeart/2005/8/layout/bProcess4"/>
    <dgm:cxn modelId="{84019EB7-08C3-478B-9BD5-1FF81FEA20F1}" type="presParOf" srcId="{493A3B0C-402D-4D68-93C7-C31DFCECE73C}" destId="{D1DA8559-AC4A-4C3D-A31E-A042628E37C1}" srcOrd="2" destOrd="0" presId="urn:microsoft.com/office/officeart/2005/8/layout/bProcess4"/>
    <dgm:cxn modelId="{88357E14-26CC-4E57-AF36-9D26289B2527}" type="presParOf" srcId="{D1DA8559-AC4A-4C3D-A31E-A042628E37C1}" destId="{673391AE-9936-4F0F-AA18-FC6F42E4ED9B}" srcOrd="0" destOrd="0" presId="urn:microsoft.com/office/officeart/2005/8/layout/bProcess4"/>
    <dgm:cxn modelId="{7F2095A4-3CD2-4E50-8F84-5C5D588124B8}" type="presParOf" srcId="{D1DA8559-AC4A-4C3D-A31E-A042628E37C1}" destId="{DAD8ED3D-4585-4AD0-95E9-85E9BEF7A644}" srcOrd="1" destOrd="0" presId="urn:microsoft.com/office/officeart/2005/8/layout/bProcess4"/>
    <dgm:cxn modelId="{11FA95E1-7179-48F3-B6A0-C2C318E5C532}" type="presParOf" srcId="{493A3B0C-402D-4D68-93C7-C31DFCECE73C}" destId="{6ED72C7D-0497-4F0B-B269-4C671625C16B}" srcOrd="3" destOrd="0" presId="urn:microsoft.com/office/officeart/2005/8/layout/bProcess4"/>
    <dgm:cxn modelId="{6F756802-C315-4C08-9756-03ED81746E98}" type="presParOf" srcId="{493A3B0C-402D-4D68-93C7-C31DFCECE73C}" destId="{54708469-CB8F-4A73-B962-737B594D1243}" srcOrd="4" destOrd="0" presId="urn:microsoft.com/office/officeart/2005/8/layout/bProcess4"/>
    <dgm:cxn modelId="{39F10831-8A5D-44DD-B1BA-E3CA0D2A9040}" type="presParOf" srcId="{54708469-CB8F-4A73-B962-737B594D1243}" destId="{2A856490-40FA-4CE7-BD42-01E5F729E044}" srcOrd="0" destOrd="0" presId="urn:microsoft.com/office/officeart/2005/8/layout/bProcess4"/>
    <dgm:cxn modelId="{693D0231-32BE-4DD3-9950-EC290DB98983}" type="presParOf" srcId="{54708469-CB8F-4A73-B962-737B594D1243}" destId="{FF5C9875-F6DD-4210-81A2-68AF0AD1A38D}" srcOrd="1" destOrd="0" presId="urn:microsoft.com/office/officeart/2005/8/layout/bProcess4"/>
    <dgm:cxn modelId="{E373E953-B3C7-41E7-873A-7FFBFD50CE4F}" type="presParOf" srcId="{493A3B0C-402D-4D68-93C7-C31DFCECE73C}" destId="{C8840978-8C25-4067-8169-AC62627C4E6B}" srcOrd="5" destOrd="0" presId="urn:microsoft.com/office/officeart/2005/8/layout/bProcess4"/>
    <dgm:cxn modelId="{0CF48EBF-293D-4B6F-8445-1F8E70C9BF9C}" type="presParOf" srcId="{493A3B0C-402D-4D68-93C7-C31DFCECE73C}" destId="{1EB9F22D-0C21-4729-A02E-5011CEA15BA5}" srcOrd="6" destOrd="0" presId="urn:microsoft.com/office/officeart/2005/8/layout/bProcess4"/>
    <dgm:cxn modelId="{162E3BED-4564-4BB0-AC49-04E2FBF439A5}" type="presParOf" srcId="{1EB9F22D-0C21-4729-A02E-5011CEA15BA5}" destId="{2D0F7C4F-1B8E-46D1-8C9D-D2EE8F22B5CF}" srcOrd="0" destOrd="0" presId="urn:microsoft.com/office/officeart/2005/8/layout/bProcess4"/>
    <dgm:cxn modelId="{D38F1148-6161-4276-B3B7-269FF7ED2AE9}" type="presParOf" srcId="{1EB9F22D-0C21-4729-A02E-5011CEA15BA5}" destId="{57C38982-2F87-47DB-9880-FA19E2C990A0}" srcOrd="1" destOrd="0" presId="urn:microsoft.com/office/officeart/2005/8/layout/bProcess4"/>
    <dgm:cxn modelId="{B2E0C616-9765-442E-88CC-7356C16BCCAF}" type="presParOf" srcId="{493A3B0C-402D-4D68-93C7-C31DFCECE73C}" destId="{FAEF63E3-1E91-47B8-840E-3C75EBAEB230}" srcOrd="7" destOrd="0" presId="urn:microsoft.com/office/officeart/2005/8/layout/bProcess4"/>
    <dgm:cxn modelId="{9AAD3A9E-C1B8-4BD8-8BD4-F8FD4DCC69C3}" type="presParOf" srcId="{493A3B0C-402D-4D68-93C7-C31DFCECE73C}" destId="{D4C436AF-C06E-4C3B-B305-45021C08C18F}" srcOrd="8" destOrd="0" presId="urn:microsoft.com/office/officeart/2005/8/layout/bProcess4"/>
    <dgm:cxn modelId="{01733CCC-E429-4BB1-9880-4DCBF76A1B01}" type="presParOf" srcId="{D4C436AF-C06E-4C3B-B305-45021C08C18F}" destId="{D307D37A-C716-4BAE-A85C-98B74B14AC04}" srcOrd="0" destOrd="0" presId="urn:microsoft.com/office/officeart/2005/8/layout/bProcess4"/>
    <dgm:cxn modelId="{AD556274-6F44-4B0F-BF9D-D4FA2FD4E5BC}" type="presParOf" srcId="{D4C436AF-C06E-4C3B-B305-45021C08C18F}" destId="{F065554B-A0A5-4806-8DA1-B9DF454D80D5}" srcOrd="1" destOrd="0" presId="urn:microsoft.com/office/officeart/2005/8/layout/bProcess4"/>
    <dgm:cxn modelId="{BBBC11D4-6AC4-4564-915E-99359BD66A21}" type="presParOf" srcId="{493A3B0C-402D-4D68-93C7-C31DFCECE73C}" destId="{0B738434-77E6-4A59-8E9D-F77797E4973C}" srcOrd="9" destOrd="0" presId="urn:microsoft.com/office/officeart/2005/8/layout/bProcess4"/>
    <dgm:cxn modelId="{50591256-9D66-4A38-8FCA-1072C36280EC}" type="presParOf" srcId="{493A3B0C-402D-4D68-93C7-C31DFCECE73C}" destId="{6B739A2A-D475-4F06-8E0A-A07AC280AC24}" srcOrd="10" destOrd="0" presId="urn:microsoft.com/office/officeart/2005/8/layout/bProcess4"/>
    <dgm:cxn modelId="{32FDFEA2-47D5-4ABB-A5D1-D0E8DA287589}" type="presParOf" srcId="{6B739A2A-D475-4F06-8E0A-A07AC280AC24}" destId="{5513FBBA-84C2-4CC4-A715-FB5EAE08E76C}" srcOrd="0" destOrd="0" presId="urn:microsoft.com/office/officeart/2005/8/layout/bProcess4"/>
    <dgm:cxn modelId="{C345872A-FFD6-4993-A763-2162FCAC0F54}" type="presParOf" srcId="{6B739A2A-D475-4F06-8E0A-A07AC280AC24}" destId="{D8BD53E8-3175-417A-A825-69338E2DE14F}" srcOrd="1" destOrd="0" presId="urn:microsoft.com/office/officeart/2005/8/layout/bProcess4"/>
    <dgm:cxn modelId="{C88224FC-7B87-409F-B68B-3044E4837EAB}" type="presParOf" srcId="{493A3B0C-402D-4D68-93C7-C31DFCECE73C}" destId="{508B474E-F43B-4B61-B87B-C568E6618E26}" srcOrd="11" destOrd="0" presId="urn:microsoft.com/office/officeart/2005/8/layout/bProcess4"/>
    <dgm:cxn modelId="{1781DABA-B94D-4CE4-B11F-1E233B787980}" type="presParOf" srcId="{493A3B0C-402D-4D68-93C7-C31DFCECE73C}" destId="{0F4AAA1C-893C-4DE1-BFA9-44E7B7E0D501}" srcOrd="12" destOrd="0" presId="urn:microsoft.com/office/officeart/2005/8/layout/bProcess4"/>
    <dgm:cxn modelId="{06949FAB-B0CA-4C4F-AD18-83DB9D7E8EA8}" type="presParOf" srcId="{0F4AAA1C-893C-4DE1-BFA9-44E7B7E0D501}" destId="{E60BA8F6-3FF9-4A4E-B20E-FE2F60349264}" srcOrd="0" destOrd="0" presId="urn:microsoft.com/office/officeart/2005/8/layout/bProcess4"/>
    <dgm:cxn modelId="{80FA6687-F646-4E2F-8C31-C9B2F646D876}" type="presParOf" srcId="{0F4AAA1C-893C-4DE1-BFA9-44E7B7E0D501}" destId="{DB2F4AF7-3CCD-4631-91D9-527CAA07A94D}" srcOrd="1" destOrd="0" presId="urn:microsoft.com/office/officeart/2005/8/layout/bProcess4"/>
    <dgm:cxn modelId="{A9AA41FA-69F4-42FB-8481-38D967294045}" type="presParOf" srcId="{493A3B0C-402D-4D68-93C7-C31DFCECE73C}" destId="{40F6167D-1E32-4951-9C6B-DD16A463D54E}" srcOrd="13" destOrd="0" presId="urn:microsoft.com/office/officeart/2005/8/layout/bProcess4"/>
    <dgm:cxn modelId="{63AEFE30-2E81-4604-855D-93FA22D3CE33}" type="presParOf" srcId="{493A3B0C-402D-4D68-93C7-C31DFCECE73C}" destId="{7963327B-31A5-4218-AC27-29B2C7359DB9}" srcOrd="14" destOrd="0" presId="urn:microsoft.com/office/officeart/2005/8/layout/bProcess4"/>
    <dgm:cxn modelId="{3F700FFF-BFDB-4EC4-8B87-0267992A638F}" type="presParOf" srcId="{7963327B-31A5-4218-AC27-29B2C7359DB9}" destId="{97401E1A-2CF2-4977-A7A2-745435861ECF}" srcOrd="0" destOrd="0" presId="urn:microsoft.com/office/officeart/2005/8/layout/bProcess4"/>
    <dgm:cxn modelId="{8771CE6B-D311-4E30-A871-93B2D7F5EF0B}" type="presParOf" srcId="{7963327B-31A5-4218-AC27-29B2C7359DB9}" destId="{D7E9BA25-B5F6-4F6E-8FD1-A3B276A981CE}" srcOrd="1" destOrd="0" presId="urn:microsoft.com/office/officeart/2005/8/layout/bProcess4"/>
    <dgm:cxn modelId="{F1A1D1E4-9531-40DC-AE48-FF571168CCB2}" type="presParOf" srcId="{493A3B0C-402D-4D68-93C7-C31DFCECE73C}" destId="{57D53CBD-325A-47F7-BF1F-57A581982BF2}" srcOrd="15" destOrd="0" presId="urn:microsoft.com/office/officeart/2005/8/layout/bProcess4"/>
    <dgm:cxn modelId="{F5E5AD26-DAD9-4964-88C3-08434B145DCC}" type="presParOf" srcId="{493A3B0C-402D-4D68-93C7-C31DFCECE73C}" destId="{00339BDB-FA13-43C0-BCBD-2664DCED6332}" srcOrd="16" destOrd="0" presId="urn:microsoft.com/office/officeart/2005/8/layout/bProcess4"/>
    <dgm:cxn modelId="{1DA914C8-0F09-4879-869B-156C3C0D3769}" type="presParOf" srcId="{00339BDB-FA13-43C0-BCBD-2664DCED6332}" destId="{6DDA22EA-163D-4885-9DF5-A6D88B88159A}" srcOrd="0" destOrd="0" presId="urn:microsoft.com/office/officeart/2005/8/layout/bProcess4"/>
    <dgm:cxn modelId="{F4AAA04B-5BBA-43A3-B1E3-6921380C06A9}" type="presParOf" srcId="{00339BDB-FA13-43C0-BCBD-2664DCED6332}" destId="{A6FAD501-6385-4F0A-BE04-8CB38F9D254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6034A-E476-4491-9789-4E7E9934E907}">
      <dsp:nvSpPr>
        <dsp:cNvPr id="0" name=""/>
        <dsp:cNvSpPr/>
      </dsp:nvSpPr>
      <dsp:spPr>
        <a:xfrm rot="21600000">
          <a:off x="227654" y="1418579"/>
          <a:ext cx="2024702" cy="580567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EF882AC-AB64-419F-B7CD-64346C37C120}">
      <dsp:nvSpPr>
        <dsp:cNvPr id="0" name=""/>
        <dsp:cNvSpPr/>
      </dsp:nvSpPr>
      <dsp:spPr>
        <a:xfrm>
          <a:off x="71436" y="0"/>
          <a:ext cx="2246262" cy="14405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Продленный вдох с параметрами: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PIP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=20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mbar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FiO2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=0,21 – 20 сек. +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CPAP 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PEEP 12 mbar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=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0,3 – 10 сек.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13628" y="42192"/>
        <a:ext cx="2161878" cy="1356166"/>
      </dsp:txXfrm>
    </dsp:sp>
    <dsp:sp modelId="{6ED72C7D-0497-4F0B-B269-4C671625C16B}">
      <dsp:nvSpPr>
        <dsp:cNvPr id="0" name=""/>
        <dsp:cNvSpPr/>
      </dsp:nvSpPr>
      <dsp:spPr>
        <a:xfrm rot="10800000" flipV="1">
          <a:off x="214310" y="3143272"/>
          <a:ext cx="2141584" cy="623488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AD8ED3D-4585-4AD0-95E9-85E9BEF7A644}">
      <dsp:nvSpPr>
        <dsp:cNvPr id="0" name=""/>
        <dsp:cNvSpPr/>
      </dsp:nvSpPr>
      <dsp:spPr>
        <a:xfrm>
          <a:off x="142868" y="2000265"/>
          <a:ext cx="2246262" cy="11209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tx2">
                  <a:lumMod val="75000"/>
                </a:schemeClr>
              </a:solidFill>
            </a:rPr>
            <a:t>nCPAP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PEEP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=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12 mbar, 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=0,4 – 30 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сек.</a:t>
          </a:r>
          <a:endParaRPr lang="ru-RU" sz="1600" kern="1200" baseline="0" dirty="0">
            <a:solidFill>
              <a:schemeClr val="tx2">
                <a:lumMod val="75000"/>
              </a:schemeClr>
            </a:solidFill>
          </a:endParaRPr>
        </a:p>
      </dsp:txBody>
      <dsp:txXfrm>
        <a:off x="175699" y="2033096"/>
        <a:ext cx="2180600" cy="1055281"/>
      </dsp:txXfrm>
    </dsp:sp>
    <dsp:sp modelId="{C8840978-8C25-4067-8169-AC62627C4E6B}">
      <dsp:nvSpPr>
        <dsp:cNvPr id="0" name=""/>
        <dsp:cNvSpPr/>
      </dsp:nvSpPr>
      <dsp:spPr>
        <a:xfrm rot="10800000" flipH="1">
          <a:off x="2351785" y="3567870"/>
          <a:ext cx="648606" cy="1630933"/>
        </a:xfrm>
        <a:prstGeom prst="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5C9875-F6DD-4210-81A2-68AF0AD1A38D}">
      <dsp:nvSpPr>
        <dsp:cNvPr id="0" name=""/>
        <dsp:cNvSpPr/>
      </dsp:nvSpPr>
      <dsp:spPr>
        <a:xfrm>
          <a:off x="71436" y="3786219"/>
          <a:ext cx="2246262" cy="11386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tx2">
                  <a:lumMod val="75000"/>
                </a:schemeClr>
              </a:solidFill>
            </a:rPr>
            <a:t>nCPAP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с параметрами: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PEEP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=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12 mbar, 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=0,4 – 30 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сек.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04786" y="3819569"/>
        <a:ext cx="2179562" cy="1071966"/>
      </dsp:txXfrm>
    </dsp:sp>
    <dsp:sp modelId="{FAEF63E3-1E91-47B8-840E-3C75EBAEB230}">
      <dsp:nvSpPr>
        <dsp:cNvPr id="0" name=""/>
        <dsp:cNvSpPr/>
      </dsp:nvSpPr>
      <dsp:spPr>
        <a:xfrm>
          <a:off x="3214717" y="3214711"/>
          <a:ext cx="1757753" cy="595731"/>
        </a:xfrm>
        <a:prstGeom prst="up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7C38982-2F87-47DB-9880-FA19E2C990A0}">
      <dsp:nvSpPr>
        <dsp:cNvPr id="0" name=""/>
        <dsp:cNvSpPr/>
      </dsp:nvSpPr>
      <dsp:spPr>
        <a:xfrm>
          <a:off x="3000406" y="3786219"/>
          <a:ext cx="2246262" cy="1154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ИВЛ маской с параметрами: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PIP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=20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 mbar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,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 PEEP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=6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 mbar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, ЧД=60 в мин,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 FiO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=0,5 – 30 сек.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034229" y="3820042"/>
        <a:ext cx="2178616" cy="1087166"/>
      </dsp:txXfrm>
    </dsp:sp>
    <dsp:sp modelId="{0B738434-77E6-4A59-8E9D-F77797E4973C}">
      <dsp:nvSpPr>
        <dsp:cNvPr id="0" name=""/>
        <dsp:cNvSpPr/>
      </dsp:nvSpPr>
      <dsp:spPr>
        <a:xfrm>
          <a:off x="3143273" y="1428760"/>
          <a:ext cx="1895858" cy="587311"/>
        </a:xfrm>
        <a:prstGeom prst="up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065554B-A0A5-4806-8DA1-B9DF454D80D5}">
      <dsp:nvSpPr>
        <dsp:cNvPr id="0" name=""/>
        <dsp:cNvSpPr/>
      </dsp:nvSpPr>
      <dsp:spPr>
        <a:xfrm>
          <a:off x="2928952" y="2045617"/>
          <a:ext cx="2246262" cy="110692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Интубация трахеи ЭТТ №2,5; </a:t>
          </a:r>
          <a:r>
            <a:rPr lang="ru-RU" sz="1600" kern="1200" dirty="0" err="1" smtClean="0">
              <a:solidFill>
                <a:schemeClr val="tx2">
                  <a:lumMod val="75000"/>
                </a:schemeClr>
              </a:solidFill>
            </a:rPr>
            <a:t>глуб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. 7,0 см; ИВЛ через ЭТТ.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961373" y="2078038"/>
        <a:ext cx="2181420" cy="1042084"/>
      </dsp:txXfrm>
    </dsp:sp>
    <dsp:sp modelId="{508B474E-F43B-4B61-B87B-C568E6618E26}">
      <dsp:nvSpPr>
        <dsp:cNvPr id="0" name=""/>
        <dsp:cNvSpPr/>
      </dsp:nvSpPr>
      <dsp:spPr>
        <a:xfrm rot="21483281">
          <a:off x="5157497" y="-61385"/>
          <a:ext cx="748124" cy="1462862"/>
        </a:xfrm>
        <a:prstGeom prst="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8BD53E8-3175-417A-A825-69338E2DE14F}">
      <dsp:nvSpPr>
        <dsp:cNvPr id="0" name=""/>
        <dsp:cNvSpPr/>
      </dsp:nvSpPr>
      <dsp:spPr>
        <a:xfrm>
          <a:off x="2928952" y="3"/>
          <a:ext cx="2246262" cy="13882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Параметры ИВЛ прежние, кроме </a:t>
          </a:r>
          <a:r>
            <a:rPr lang="en-US" sz="1600" kern="1200" dirty="0" smtClean="0">
              <a:solidFill>
                <a:schemeClr val="tx2">
                  <a:lumMod val="75000"/>
                </a:schemeClr>
              </a:solidFill>
            </a:rPr>
            <a:t>FiO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: 0,5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→1,0 (с 8</a:t>
          </a:r>
          <a:r>
            <a:rPr lang="ru-RU" sz="1600" kern="1200" baseline="30000" dirty="0" smtClean="0">
              <a:solidFill>
                <a:schemeClr val="tx2">
                  <a:lumMod val="75000"/>
                </a:schemeClr>
              </a:solidFill>
            </a:rPr>
            <a:t>й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 по 10</a:t>
          </a:r>
          <a:r>
            <a:rPr lang="ru-RU" sz="1600" kern="1200" baseline="30000" dirty="0" smtClean="0">
              <a:solidFill>
                <a:schemeClr val="tx2">
                  <a:lumMod val="75000"/>
                </a:schemeClr>
              </a:solidFill>
            </a:rPr>
            <a:t>ю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 мин. жизни)→0,5 (в соответствии с </a:t>
          </a:r>
          <a:r>
            <a:rPr lang="ru-RU" sz="1600" kern="1200" baseline="0" dirty="0" err="1" smtClean="0">
              <a:solidFill>
                <a:schemeClr val="tx2">
                  <a:lumMod val="75000"/>
                </a:schemeClr>
              </a:solidFill>
            </a:rPr>
            <a:t>пок-ми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SpO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)</a:t>
          </a:r>
          <a:endParaRPr lang="ru-RU" sz="1600" kern="1200" baseline="-25000" dirty="0">
            <a:solidFill>
              <a:schemeClr val="tx2">
                <a:lumMod val="75000"/>
              </a:schemeClr>
            </a:solidFill>
          </a:endParaRPr>
        </a:p>
      </dsp:txBody>
      <dsp:txXfrm>
        <a:off x="2969612" y="40663"/>
        <a:ext cx="2164942" cy="1306924"/>
      </dsp:txXfrm>
    </dsp:sp>
    <dsp:sp modelId="{40F6167D-1E32-4951-9C6B-DD16A463D54E}">
      <dsp:nvSpPr>
        <dsp:cNvPr id="0" name=""/>
        <dsp:cNvSpPr/>
      </dsp:nvSpPr>
      <dsp:spPr>
        <a:xfrm rot="5576">
          <a:off x="6072636" y="1372663"/>
          <a:ext cx="1938945" cy="62755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B2F4AF7-3CCD-4631-91D9-527CAA07A94D}">
      <dsp:nvSpPr>
        <dsp:cNvPr id="0" name=""/>
        <dsp:cNvSpPr/>
      </dsp:nvSpPr>
      <dsp:spPr>
        <a:xfrm>
          <a:off x="5929353" y="3"/>
          <a:ext cx="2246262" cy="13477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Целевые </a:t>
          </a:r>
          <a:r>
            <a:rPr lang="ru-RU" sz="1600" kern="1200" baseline="0" dirty="0" err="1" smtClean="0">
              <a:solidFill>
                <a:schemeClr val="tx2">
                  <a:lumMod val="75000"/>
                </a:schemeClr>
              </a:solidFill>
            </a:rPr>
            <a:t>пок-ли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1600" kern="1200" baseline="0" dirty="0" smtClean="0">
              <a:solidFill>
                <a:schemeClr val="tx2">
                  <a:lumMod val="75000"/>
                </a:schemeClr>
              </a:solidFill>
            </a:rPr>
            <a:t>SpO</a:t>
          </a:r>
          <a:r>
            <a:rPr lang="en-US" sz="1600" kern="1200" baseline="-25000" dirty="0" smtClean="0">
              <a:solidFill>
                <a:schemeClr val="tx2">
                  <a:lumMod val="75000"/>
                </a:schemeClr>
              </a:solidFill>
            </a:rPr>
            <a:t>2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 достигнуты к 10</a:t>
          </a:r>
          <a:r>
            <a:rPr lang="ru-RU" sz="1600" kern="1200" baseline="30000" dirty="0" smtClean="0">
              <a:solidFill>
                <a:schemeClr val="tx2">
                  <a:lumMod val="75000"/>
                </a:schemeClr>
              </a:solidFill>
            </a:rPr>
            <a:t>й </a:t>
          </a:r>
          <a:r>
            <a:rPr lang="ru-RU" sz="1600" kern="1200" baseline="0" dirty="0" smtClean="0">
              <a:solidFill>
                <a:schemeClr val="tx2">
                  <a:lumMod val="75000"/>
                </a:schemeClr>
              </a:solidFill>
            </a:rPr>
            <a:t>минуте жизни; ИВЛ через ЭТТ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968827" y="39477"/>
        <a:ext cx="2167314" cy="1268809"/>
      </dsp:txXfrm>
    </dsp:sp>
    <dsp:sp modelId="{57D53CBD-325A-47F7-BF1F-57A581982BF2}">
      <dsp:nvSpPr>
        <dsp:cNvPr id="0" name=""/>
        <dsp:cNvSpPr/>
      </dsp:nvSpPr>
      <dsp:spPr>
        <a:xfrm>
          <a:off x="6259327" y="3143063"/>
          <a:ext cx="1767967" cy="64315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7E9BA25-B5F6-4F6E-8FD1-A3B276A981CE}">
      <dsp:nvSpPr>
        <dsp:cNvPr id="0" name=""/>
        <dsp:cNvSpPr/>
      </dsp:nvSpPr>
      <dsp:spPr>
        <a:xfrm>
          <a:off x="5983337" y="2045617"/>
          <a:ext cx="2246262" cy="11430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Спонтанное дыхание появилось на 12</a:t>
          </a:r>
          <a:r>
            <a:rPr lang="ru-RU" sz="1600" kern="1200" baseline="30000" dirty="0" smtClean="0">
              <a:solidFill>
                <a:schemeClr val="tx2">
                  <a:lumMod val="75000"/>
                </a:schemeClr>
              </a:solidFill>
            </a:rPr>
            <a:t>й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 минуте жизни, оценка по шкале </a:t>
          </a:r>
          <a:r>
            <a:rPr lang="ru-RU" sz="1600" kern="1200" dirty="0" err="1" smtClean="0">
              <a:solidFill>
                <a:schemeClr val="tx2">
                  <a:lumMod val="75000"/>
                </a:schemeClr>
              </a:solidFill>
            </a:rPr>
            <a:t>Сильвермана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 – 10 б. ИВЛ через ЭТТ.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016815" y="2079095"/>
        <a:ext cx="2179306" cy="1076050"/>
      </dsp:txXfrm>
    </dsp:sp>
    <dsp:sp modelId="{A6FAD501-6385-4F0A-BE04-8CB38F9D254E}">
      <dsp:nvSpPr>
        <dsp:cNvPr id="0" name=""/>
        <dsp:cNvSpPr/>
      </dsp:nvSpPr>
      <dsp:spPr>
        <a:xfrm>
          <a:off x="5983337" y="3811314"/>
          <a:ext cx="2246262" cy="116436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На 20</a:t>
          </a:r>
          <a:r>
            <a:rPr lang="ru-RU" sz="1600" kern="1200" baseline="30000" dirty="0" smtClean="0">
              <a:solidFill>
                <a:schemeClr val="tx2">
                  <a:lumMod val="75000"/>
                </a:schemeClr>
              </a:solidFill>
            </a:rPr>
            <a:t>й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 минуте жизни </a:t>
          </a:r>
          <a:r>
            <a:rPr lang="ru-RU" sz="1600" kern="1200" dirty="0" err="1" smtClean="0">
              <a:solidFill>
                <a:schemeClr val="tx2">
                  <a:lumMod val="75000"/>
                </a:schemeClr>
              </a:solidFill>
            </a:rPr>
            <a:t>эндотрахеально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 введено 200 мг </a:t>
          </a:r>
          <a:r>
            <a:rPr lang="ru-RU" sz="1600" kern="1200" dirty="0" err="1" smtClean="0">
              <a:solidFill>
                <a:schemeClr val="tx2">
                  <a:lumMod val="75000"/>
                </a:schemeClr>
              </a:solidFill>
            </a:rPr>
            <a:t>сурфакткнта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 «</a:t>
          </a:r>
          <a:r>
            <a:rPr lang="ru-RU" sz="1600" kern="1200" dirty="0" err="1" smtClean="0">
              <a:solidFill>
                <a:schemeClr val="tx2">
                  <a:lumMod val="75000"/>
                </a:schemeClr>
              </a:solidFill>
            </a:rPr>
            <a:t>Куросурф</a:t>
          </a: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»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017440" y="3845417"/>
        <a:ext cx="2178056" cy="10961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6E9AB-63DD-4FE1-98C0-997C916251D8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621A8-9283-40BF-BF4E-3758472190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D621A8-9283-40BF-BF4E-37584721903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История болезни </a:t>
            </a:r>
            <a:b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ребенка О.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ГОБУЗ ОКРД филиал №1; отделение реанимации новорожденных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Дата пребывания 24.10.16 – 09.11.16</a:t>
            </a:r>
          </a:p>
          <a:p>
            <a:endParaRPr lang="ru-RU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Через 1 час: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Дыхательная недостаточность нарастает.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 КОС – выраженная гиперкапния (более 130 мм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Hg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), выраженный респираторный ацидоз (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6,89).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связи с нарастающей дыхательной недостаточностью, респираторным ацидозом, выраженной гиперкапнией,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OI=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12,5; респираторная поддержка усилена: ребенок переведен на ВЧ ИВЛ с параметрами: МАР 14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mbar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 20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mbar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Ѵ 15 Гц;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FiO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0,7; Т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0,33 с.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Консультирован с РКЦ по телефону. Дополнительных рекомендаций нет. 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 терапии добавлено: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инотропная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поддержка – Дофамин [5].</a:t>
            </a: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 4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5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сутки жизни: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При санации ТБД – неоднократно до 2,0 мл темной жидкой крови.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Нарастает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кислородозависимость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SpO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78 – 80%;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FiO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0,6→0,8).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Нарастание отечности мягких тканей (умеренные отеки положения на спине, шее, затылке). Снижение темпа диуреза с 4,0 до 1,6 мл/кг/час.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Живот вздут, напряжен, доступен поверхностной пальпации. Петли кишечника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контурированы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Перистальтика кишечника выслушивается, вялая. Стула нет.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 дополнительном обследовании выявлено: 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Гипербилирубинемия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(139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мкмоль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/л)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СРБ – положительный (28,5 мг/л)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ПКТ – положительный (≥2,0≤10,0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/мл)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Гиперкапния в пределах 80 мм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Hg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Нормокоагуляция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Снижение функций левого желудочка по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ЭхоКГ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Rg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грамма органов грудной и брюшной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п-ти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: положительная динамика со стороны легких; двусторонняя пневмония; свободного газа в брюшной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п-ти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не определяется, неравномерная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пневматизация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кишечника. 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ОАК – анемия тяжелой степени (Эр 2,75*10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12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/л;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Hb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112г/л;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Ht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33,8%).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НСГ – ВЖК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ст. двустороннее. 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Консультация детского хирурга – течение НЭК, данных за перфорацию полого органа нет.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 терапии добавлено: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Усиление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инотропной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поддержки – Дофамин [5] +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Добутамин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[5].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Антибактериальная терапия усилена: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Сультасин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[75/12] +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Гентамицин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[5/48].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 целью профилактики грибковой инфекции 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Дифлюкан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[3/72].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 иммуностимулирующей целью 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Пентаглобин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5,0 мл/кг №3 с 5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суток. 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Усиление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гемостатической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терапии 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Транексам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+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Этамзилат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+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Викасол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свежезамороженная плазма на 5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сутки – 15,0 мл/кг.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 заместительной целью – трансфузия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э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ритроцитарной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взвеси А(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Rh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+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(положит.), расчет по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ф-ле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всего 20,0 мл.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Энтеральное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питание прекращено. Полное парентеральное питание.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Коррекция параметров ВЧ ИВЛ в связи с данными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ЭхоКГ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: МАР 14→12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mbar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 20→30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mbar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Ѵ 15 Гц;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FiO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0,7→0,8; Т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0,33 с.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9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сутки жизни: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Состояние стабильное, с положительной динамикой. Параметры ИВЛ постепенно снижаются. На 9е сутки переведен на традиционную ИВЛ с параметрами: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PIP=2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mbar; PEEP=6 mbar;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ЧД=54 в мин;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FiO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=0,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45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; T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=0,3 с.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Инотропная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поддержка прекращена с 7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суток, гемодинамика стабильная.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ОАК на 8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сутки (31.10.16) – анемия тяжелой степени (Эр 2,97*10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12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/л;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Hb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109 г/л;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Ht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29,7%); лейкопения (6,1*10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9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/л), ↑НИ. Повторно проведена гемотрансфузия, расчет по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ф-ле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Антибактериальная терапия усилена (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Меронем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+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Ванкомицин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 7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сутки начато трофическое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энтеральное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питание сцеженным грудным молоком, зондовое,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микроструйное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за 1 час, с постепенным расширением.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16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сутки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Состояние стабильное, тяжелое. На ИВЛ, параметры немного снижены 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PIP=2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3→21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mbar; PEEP=6 mbar;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ЧД=54 в мин;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FiO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=0,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45→0,3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; T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=0,31 с.)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При обследовании – с положительной динамикой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ЭхоКГ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Rg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-грамма ОГК – двусторонняя пневмония, угрожаем по БЛД. ПКТ в динамике – слабо положительный (≥0,5≤2,0); СРБ – 0,4 (отрицательный).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Гипокоагуляция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НСГ – ВЖК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ст. двустороннее,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вентрикуломегалия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 10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суток начат курс профилактики БЛД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дексаметазоном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 схеме. На 12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сутки курс прерван в связи с развитием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выражнных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осложнений (гипергликемия до 14,0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ммоль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/л (коррекция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микроструйным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введением инсулина,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max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доза – 0,1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ед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/кг/час), обострение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течния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НЭК с подозрением на перфорацию полого органа (исключена после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Rg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-исследования и консультации хирурга), выраженное нарастание отеков, артериальная гипертензия.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16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17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сутки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Состояние с ухудшением на 16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сутки за счет нарастания ДН (выраженное беспокойство, снижение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SpO2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при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беспкойстве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 68%, в покое – 88%, механика дыхания с выраженным втяжением уступчивых мест грудной клетки на вдохе,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аускультативно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дыхание проводится равномерно с обеих сторон, ослаблено, увеличилось количество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крепитирующих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хрипов на вдохе, преимущественно слева. Значительно усилилась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кислородозависимость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FiO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0,4→1,0). Гемодинамика стабильная,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инотропной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поддержки не требует. Имеются нарушения электролитного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сотава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крови 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гипонатрийемия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гипокалийемия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Нормогликемия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По КОС – гипоксемия.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Коррекция терапии: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связи с нарастанием ДН параметры ИВЛ постепенно, поочередно увеличены до: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PIP=2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→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mbar; PEEP=6→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12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mbar;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МАР 18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mbar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ЧД=54→60 в мин;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FiO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1,0→0,55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; T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=0,31 с. 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Состояние ребенка улучшилось. Не беспокоится. Механика дыхания не нарушена.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Аускультативно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дыхание в легких проводится во все отделы равномерно, количество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крепитирующих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хрипов уменьшилось. При санации ТБД – до 0,3 мл бурой мокроты.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SpO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94 – 100%. Гемодинамика стабильная, без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инотропной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поддержки. По КОС – компенсирован.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Гипонатрийемия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компенсирована,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гипокалийемия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уменьшилась, коррекция продолжается.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Нормогликемия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доза вводимого инсулина постепенно снижена до 0,016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ед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/кг/час.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Энтеральное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питание не получает с 04.11 (12е сутки), вздутие живота уменьшилось, перистальтика кишечника выслушивается, очень вялая, стула нет. Отделяемого по желудочному зонду нет.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17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сутки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Состояние за сутки тяжелое, стабильное.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После консультации врача-реаниматолога РКЦ на месте и снижения параметров ИВЛ до: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PIP=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31→26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mbar; PEEP=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12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→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7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mbar;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МАР 18→12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mbar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ЧД=60 в мин;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FiO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0,55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; T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=0,31 с; в течение 1 часа 30 минут показатели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SpO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остаются в пределах 98%; гемодинамика стабильная, без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инотропной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поддержки, по КОС – компенсирован.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Нормогликемия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Ребенок переведен в отделение АР ГОБУЗ НОДКБ бригадой РКЦ.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Диагноз при переводе: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Основной: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Внутриутробная инфекция. Внутриутробная двусторонняя пневмония. Некротический энтероколит.</a:t>
            </a:r>
          </a:p>
          <a:p>
            <a:pPr algn="just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Осложнения основного: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Геморрагический синдром. Легочное кровотечение в анамнезе. Анемия смешанной этиологии тяжелой степени (гемотрансфузия 27.10; 31.10).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Бронхо-легочная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дисплазия?</a:t>
            </a:r>
          </a:p>
          <a:p>
            <a:pPr algn="just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Сопутствующий: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маловесный к сроку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гестации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ОНМТ. Недоношенность 29/30 недель. Вторичный ДМПП. ОАП. ВЖК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ст. двустороннее.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Неонатальная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желтуха в анамнезе. СДР тяжелой степени в анамнезе. Правосторонняя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пиелоэктазия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Из анамнеза: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Возраст матери – 27 лет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Беременность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на учете состояла с 9 недель, наблюдалась регулярно.</a:t>
            </a:r>
          </a:p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половина беременности – вагинит</a:t>
            </a:r>
          </a:p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половина беременности – тяжелая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преэклампсия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 29 недель, ФПН 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Накануне родов мать получала магнезиальную терапию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Антенатальная профилактика СДР проведена (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дексаметазон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полный курс) 23.10.16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 17</a:t>
            </a:r>
            <a:r>
              <a:rPr lang="ru-RU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суткам получал лечение: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Респираторная терапия – ИВЛ в режиме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SIMV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ИТ+ППП из расчета 220 мл/кг (белок 4 г/кг/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углеводы 14 мг/кг/мин; жиры 3,5 г/кг/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кал 104 ккал/кг/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Инсулин под контролем гликемии в дозе 0,04→0,016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ед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/кг/час.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Антибактериальная терапия: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Меронем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+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Ванкомицин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– 8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сутки.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 целью восполнения факторов свертывания – повторно СЗП А(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 гр. 15,0 мл/кг – на 16е сутки (08.11).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Гемостатическая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терапия 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Этамзилат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[12,5/6].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 целью профилактики грибковой инфекции 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Дифлюкан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[3/48].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Энтеральное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питание не получает. </a:t>
            </a: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Данные исследований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643050"/>
          <a:ext cx="8629820" cy="30866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6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Дата</a:t>
                      </a:r>
                      <a:endParaRPr lang="ru-RU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Эр*10</a:t>
                      </a:r>
                      <a:r>
                        <a:rPr lang="ru-RU" sz="1400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/л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Hb</a:t>
                      </a: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г/л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Ht</a:t>
                      </a: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Lei</a:t>
                      </a: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*10</a:t>
                      </a:r>
                      <a:r>
                        <a:rPr lang="ru-RU" sz="1400" baseline="30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/л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</a:t>
                      </a: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*10</a:t>
                      </a:r>
                      <a:r>
                        <a:rPr lang="ru-RU" sz="1400" baseline="30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/л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э,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п/я,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с/я,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24.10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4,54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198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54,9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5,3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169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0,03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26.10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5,11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220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63,3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0,04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27.10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2,75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33,8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28.10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3,61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134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39,3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8,3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0,04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31.10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2,97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29,7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6,1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01.11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4,17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148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39,7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6,1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07.11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3,78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35,2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9,3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97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0,04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14290"/>
          <a:ext cx="8229600" cy="5770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7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73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Дата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24.10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26.10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27.10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01.11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07.11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О. белок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47,0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44,4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54,5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53,7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Мочевина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7,79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4,08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4,27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Креатинин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0,093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0,089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41,7 (</a:t>
                      </a:r>
                      <a:r>
                        <a:rPr lang="en-US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N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53-115)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21,1 (</a:t>
                      </a:r>
                      <a:r>
                        <a:rPr lang="en-US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N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53-115)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О. </a:t>
                      </a:r>
                      <a:r>
                        <a:rPr lang="ru-RU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билируб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72,1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139,5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87,5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163,5;</a:t>
                      </a:r>
                      <a:r>
                        <a:rPr lang="ru-R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пр. – 16,5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119,8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Альбумин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28,0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27,6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22,8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26,0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АЛТ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18,0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18,6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АСТ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95,5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20,9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18,4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28,0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ЩФ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129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421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391,7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Холестерин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1,73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1,82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3,38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Триглицер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0,8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0,37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2,06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ГГТ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87,5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Железо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30,36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36,11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СРБ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Отрицат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28,5 (</a:t>
                      </a:r>
                      <a:r>
                        <a:rPr lang="ru-RU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полож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.)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7,9 (</a:t>
                      </a:r>
                      <a:r>
                        <a:rPr lang="ru-RU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полож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.)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0,4 (отриц.)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3,8 (отриц.)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ПКТ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≥2,0≤10,0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≥0,5≤2,0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≥0,5≤2,0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642939"/>
          <a:ext cx="8229600" cy="42862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0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44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4783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Дата</a:t>
                      </a:r>
                      <a:endParaRPr lang="ru-RU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ПТИ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Пр.</a:t>
                      </a:r>
                      <a:r>
                        <a:rPr lang="ru-RU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время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ПО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АЧТВ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Фибриноген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6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27.10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71,3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14,7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1,21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34,8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2,24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96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01.11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47,6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19,4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1,59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36,6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1,93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96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07.11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61,7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16,1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1,33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26,7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1,42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6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Электролиты крови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08.11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Na</a:t>
                      </a:r>
                      <a:r>
                        <a:rPr lang="en-US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+ </a:t>
                      </a:r>
                      <a:r>
                        <a:rPr lang="en-US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- 126.8</a:t>
                      </a:r>
                      <a:endParaRPr lang="ru-RU" baseline="30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K</a:t>
                      </a:r>
                      <a:r>
                        <a:rPr lang="en-US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+</a:t>
                      </a:r>
                      <a:r>
                        <a:rPr lang="en-US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- 2,31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Ca</a:t>
                      </a:r>
                      <a:r>
                        <a:rPr lang="en-US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2+</a:t>
                      </a:r>
                      <a:r>
                        <a:rPr lang="en-US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(ион.)</a:t>
                      </a:r>
                      <a:r>
                        <a:rPr lang="ru-RU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– 1,4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Данные бактериологических исследований: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24.10.16 – слизистая оболочка ротовой полости – флора не обнаружена.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24.10.16 – кровь – нет роста.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28.10.16 – пупочная ранка – флора не обнаружена.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31.10.16 – содержимое ЭТТ – флора не обнаружена.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07.11.16 – содержимое ЭТТ –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Acinetobacter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spp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Rg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-грамма органов грудной и брюшной полости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24.10 – неравномерный отек 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гиповентиляция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(больше слева)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25.10 – умеренная положительная динамика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26.10 – положительная динамика (со стороны легких). Свободного газа в брюшной полости не определяется.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27.10 – двусторонняя пневмония,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аэроколия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28.10 – без отрицательной динамики.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01.11 – двусторонняя пневмония. Угрожаем по БЛД.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Аэроколия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03.11 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Пневматизация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легочных полей улучшилась. Выраженная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аэроколия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Свободного газа в брюшной полости не определяется. Уровень жидкости только в желудке.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08.11 – двусторонняя пневмония. Угрожаем по БЛД. Брюшная полость – без отрицательной динамики, уровней жидкости и свободного газа не определяется.</a:t>
            </a:r>
          </a:p>
          <a:p>
            <a:pPr algn="just"/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Нейросонография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25.10 – ВЖК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степени двустороннее. Выраженная незрелость головного мозга.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29.10 – ВЖК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степени двустороннее. Незрелость головного мозга.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05.11 – ВЖК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степени слева,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степени справа.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Вентрикуломегалия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за счет увеличения передних рогов левого бокового желудочка. Незрелость головного мозга. Повышение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эхогенности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ПВЗ.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Эхокардиография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25.10 – ВПС, ДМПП вторичный (2,1 мм), сброс двунаправленный. ОАП функционирует, 2,3 мм; сброс двунаправленный. Легочная гипертензия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степени. 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26.10 - ВПС, ДМПП вторичный (2,1 мм), сброс двунаправленный. ОАП функционирует, 2,3 мм; сброс двунаправленный, с преобладанием справа налево. Легочная гипертензия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степени. Функции ЛЖ снижены.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27.10 - ВПС, ДМПП вторичный (2,1 мм), сброс двунаправленный. ОАП функционирует, 2,3 мм; сброс двунаправленный, с преобладанием справа налево. Легочная гипертензия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степени. Функции ЛЖ компенсированы.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ВУИ-кардит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28.10 - ВПС, ДМПП вторичный (2,1 мм), сброс двунаправленный. ОАП функционирует, 2,3 мм; сброс двунаправленный, значимые. Легочная гипертензия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степени. Функции ЛЖ снижены. Течение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ВУИ-кардита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СН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III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степени.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03.11 – ВПС, ДМПП вторичный (2,3 – 2,0 мм), сброс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L→R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ОАП 1,1 мм, без сброса. Легочная гипертензия 0 –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ст. Функции ЛЖ: ФВ – 80%; ФУ – 51%, УО – 2,6 мл (без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инотропной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поддержки). Течение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ВУИ-кардита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с положительной динамикой.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УЗИ брюшной полости: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25.10 – Диффузные изменения в печени, почках.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Пиелоэктазия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справа.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27.10 - Диффузные изменения в печени, почках. Выраженное вздутие петель кишечника.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Пиелоэктазия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справа. Выпота в брюшной полости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лоцируется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 03.11 - Диффузные изменения в печени, почках. Метеоризм умеренный (с уменьшением).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Пиелоэктазия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справа. Выпота в брюшной полости не выявлено.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Из анамнеза: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Дата родов 24 октября 2016 г в 10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57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Роды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преждевременные, на сроке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гестации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29 недель 5 дней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Родоразрешение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путем кесарева сечения в срочном порядке (ФПН, тяжелая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преэклампсия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ножное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предлежание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плода).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Вопросы к нашим консультантам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Оправдана ли была транспортировка ребенка в другой стационар в данный момент?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Адекватно ли проведена респираторная терапия, в частности, маневр открытия альвеол на 16е сутки?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Какое консервативное лечение энтероколита должно было проводится?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Спасибо за внимание!</a:t>
            </a:r>
            <a:endParaRPr lang="ru-RU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 рождении: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Состояние тяжелое (ЧСС = 54 в мин, попытки самостоятельного вдоха отсутствуют, кожа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цианотичная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активные движения отсутствуют,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SpO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37%)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Оценка по шкале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Апгар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2/4/5 баллов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Масса тела 1020 г (маловесный к сроку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гестации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), рост 36 см, окружность головы 27 см, груди – 24 см.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Первичная и реанимационная помощь в родильном зале: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85860"/>
          <a:ext cx="822960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2976" y="2714620"/>
            <a:ext cx="92869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ЧСС=78 в мин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14414" y="4429132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ЧСС=80 в мин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571736" y="542926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ЧСС=79 в мин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143372" y="4572008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ЧСС=81 в мин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000496" y="2786058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ЧСС=141 в мин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 поступлении в ОРИТН: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Переведен из операционной через 27 минут от рождения, на ИВЛ через ЭТТ</a:t>
            </a:r>
          </a:p>
          <a:p>
            <a:pPr algn="just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Состояние тяжелое, нестабильное за счет выраженной ДН, асфиксии при рождении, недоношенности. </a:t>
            </a:r>
          </a:p>
          <a:p>
            <a:pPr algn="just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В сознании. Рефлексы ослаблены. Мышечная гипотония. Кожа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розовая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, с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акроцианозом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. Спонтанное дыхание неэффективное, на ИВЛ. Выраженное западение уступчивых мест грудной клетки на вдохе,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аускультативно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дыхание проводится во все отделы, немного ослаблено слева, обилие проводных, мелкопузырчатых,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крепитирующих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хрипов над всей поверхностью легких, больше слева. Оценка по шкале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Сильвермана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– 10 б. Гемодинамика стабильная, АД 51/18 (33). СБП=2 с на грудине, 3 с – на конечностях. Тоны сердца приглушены, ритмичные. ЧСС=137 в мин. Живот мягкий. Печень +2,0 см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из-пд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края реберной дуги, селезенка не пальпируется. </a:t>
            </a:r>
          </a:p>
          <a:p>
            <a:pPr algn="just"/>
            <a:r>
              <a:rPr lang="ru-RU" sz="1800" u="sng" dirty="0" err="1" smtClean="0">
                <a:solidFill>
                  <a:schemeClr val="tx2">
                    <a:lumMod val="75000"/>
                  </a:schemeClr>
                </a:solidFill>
              </a:rPr>
              <a:t>Педварительный</a:t>
            </a:r>
            <a:r>
              <a:rPr lang="ru-RU" sz="1800" u="sng" dirty="0" smtClean="0">
                <a:solidFill>
                  <a:schemeClr val="tx2">
                    <a:lumMod val="75000"/>
                  </a:schemeClr>
                </a:solidFill>
              </a:rPr>
              <a:t> диагноз: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indent="342900" algn="just"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Синдром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дыхательнызх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расстройств тяжелой степени. ВУИ? Внутриутробная пневмония?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Асфикия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тяжелой степени. Задержка внутриутробного развития. ОНМТ. Недоношенность 29/30 недель.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Обследован в 1</a:t>
            </a:r>
            <a:r>
              <a:rPr lang="ru-RU" sz="3600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сутки: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ОАК (24.10 в 12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20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1 ч 20 мин от рождения) – лейкопения (5,3*10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9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/л)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Б/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анализ крови б/о, СРБ – отрицательный; гликемия 2,7 – 8,0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ммоль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/л.</a:t>
            </a:r>
          </a:p>
          <a:p>
            <a:pPr algn="just"/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Rg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-грамма ОГК – неравномерный отек 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гиповентиляция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больше слева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НСГ – ВЖК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степени двустороннее. Выраженная незрелость ГМ.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ЭхоКГ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– ДМПП вторичный (2,1 мм), сброс двунаправленный. ОАП 2,3 мм, сброс двунаправленный. Легочная гипертензия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Начато лечение: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Респираторная поддержка – ИВЛ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SIMV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с параметрами: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PIP=20 mbar; PEEP=6 mbar;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ЧД=60→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35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в мин;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FiO</a:t>
            </a:r>
            <a:r>
              <a:rPr lang="en-US" sz="2200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=0,5→0,3; T</a:t>
            </a:r>
            <a:r>
              <a:rPr lang="en-US" sz="2200" baseline="-25000" dirty="0" smtClean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=0,29 с.</a:t>
            </a:r>
          </a:p>
          <a:p>
            <a:pPr algn="just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ИТ + ППП из расчета 80 мл/кг.</a:t>
            </a:r>
          </a:p>
          <a:p>
            <a:pPr algn="just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Антибактериальная терапия: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Ампициллин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[100/12] +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Гентамицин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[5/48].</a:t>
            </a:r>
          </a:p>
          <a:p>
            <a:pPr algn="just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Профилактика геморрагического синдрома –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Викасол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1% - 0,1 мл в/м №3 1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р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сут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С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гемостатической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целью –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Этамзилат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[12,5/8].</a:t>
            </a:r>
          </a:p>
          <a:p>
            <a:pPr algn="just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Дыхательные аналептики –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Кофеин-бензоат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натрия 20% в нагрузочной дозе [20].</a:t>
            </a:r>
          </a:p>
          <a:p>
            <a:pPr algn="just"/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Энтеральное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питание – трофическое, начато через 6 ч от рождения, адаптированной смесью «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PreNAN0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», зондовое,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микроструйное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за 1 час +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пробиотик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(«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Линекс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Состояние с ухудшением через 1 сутки 4 часа жизни: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За счет нарастания дыхательной недостаточности: беспокойство, выраженное втяжение уступчивых мест грудной клетки, вздутие грудной клетки, снижение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SpO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 84%,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аускультативно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легких дыхание жесткое, с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крепитирующми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хрипами в умеренном количестве, больше слева. С аппаратом ИВЛ не синхронизирован. Содержание СО</a:t>
            </a:r>
            <a:r>
              <a:rPr lang="ru-RU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выдыхаемом воздухе увеличилось с 37 до 62 мм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Hg.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Параметры ИВЛ увеличены: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PIP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20→22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mbar;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ЧД 40→60 в мин;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FiO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0,3→0,6.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Иктеричность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кожи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 – III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ст. со 2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суток, получает фототерапию с 25.10.16 (2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</a:rPr>
              <a:t>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сутки жизни).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2901</Words>
  <Application>Microsoft Office PowerPoint</Application>
  <PresentationFormat>Экран (4:3)</PresentationFormat>
  <Paragraphs>371</Paragraphs>
  <Slides>31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Calibri</vt:lpstr>
      <vt:lpstr>Times New Roman</vt:lpstr>
      <vt:lpstr>Тема Office</vt:lpstr>
      <vt:lpstr>История болезни  ребенка О.</vt:lpstr>
      <vt:lpstr>Из анамнеза:</vt:lpstr>
      <vt:lpstr>Из анамнеза:</vt:lpstr>
      <vt:lpstr>При рождении:</vt:lpstr>
      <vt:lpstr>Первичная и реанимационная помощь в родильном зале:</vt:lpstr>
      <vt:lpstr>При поступлении в ОРИТН:</vt:lpstr>
      <vt:lpstr>Обследован в 1е сутки:</vt:lpstr>
      <vt:lpstr>Начато лечение:</vt:lpstr>
      <vt:lpstr>Состояние с ухудшением через 1 сутки 4 часа жизни:</vt:lpstr>
      <vt:lpstr>Через 1 час:</vt:lpstr>
      <vt:lpstr>На 4е – 5е сутки жизни:</vt:lpstr>
      <vt:lpstr>При дополнительном обследовании выявлено: </vt:lpstr>
      <vt:lpstr>К терапии добавлено:</vt:lpstr>
      <vt:lpstr>6е – 9е сутки жизни:</vt:lpstr>
      <vt:lpstr>10е – 16е сутки</vt:lpstr>
      <vt:lpstr>16е – 17е сутки</vt:lpstr>
      <vt:lpstr>Коррекция терапии:</vt:lpstr>
      <vt:lpstr>17е сутки</vt:lpstr>
      <vt:lpstr>Диагноз при переводе:</vt:lpstr>
      <vt:lpstr>К 17м суткам получал лечение:</vt:lpstr>
      <vt:lpstr>Данные исследований</vt:lpstr>
      <vt:lpstr>Презентация PowerPoint</vt:lpstr>
      <vt:lpstr>Презентация PowerPoint</vt:lpstr>
      <vt:lpstr>Презентация PowerPoint</vt:lpstr>
      <vt:lpstr>Данные бактериологических исследований:</vt:lpstr>
      <vt:lpstr>Rg-грамма органов грудной и брюшной полости</vt:lpstr>
      <vt:lpstr>Нейросонография:</vt:lpstr>
      <vt:lpstr>Эхокардиография:</vt:lpstr>
      <vt:lpstr>УЗИ брюшной полости:</vt:lpstr>
      <vt:lpstr>Вопросы к нашим консультантам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болезни  ребенка Осипова</dc:title>
  <dc:creator>1</dc:creator>
  <cp:lastModifiedBy>Pertina,Olga,SAINT PETERSBURG,Western District Team</cp:lastModifiedBy>
  <cp:revision>60</cp:revision>
  <dcterms:created xsi:type="dcterms:W3CDTF">2017-01-08T12:47:44Z</dcterms:created>
  <dcterms:modified xsi:type="dcterms:W3CDTF">2017-02-07T12:21:34Z</dcterms:modified>
</cp:coreProperties>
</file>