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81" r:id="rId6"/>
    <p:sldId id="261" r:id="rId7"/>
    <p:sldId id="282" r:id="rId8"/>
    <p:sldId id="283" r:id="rId9"/>
    <p:sldId id="284" r:id="rId10"/>
    <p:sldId id="286" r:id="rId11"/>
    <p:sldId id="287" r:id="rId12"/>
    <p:sldId id="285" r:id="rId13"/>
    <p:sldId id="288" r:id="rId14"/>
    <p:sldId id="289" r:id="rId15"/>
    <p:sldId id="290" r:id="rId16"/>
    <p:sldId id="291" r:id="rId17"/>
    <p:sldId id="292" r:id="rId18"/>
    <p:sldId id="294" r:id="rId19"/>
    <p:sldId id="293" r:id="rId20"/>
    <p:sldId id="295" r:id="rId21"/>
    <p:sldId id="262" r:id="rId22"/>
    <p:sldId id="263" r:id="rId23"/>
    <p:sldId id="264" r:id="rId24"/>
    <p:sldId id="265" r:id="rId25"/>
    <p:sldId id="276" r:id="rId26"/>
    <p:sldId id="278" r:id="rId27"/>
    <p:sldId id="277" r:id="rId28"/>
    <p:sldId id="279" r:id="rId29"/>
    <p:sldId id="280" r:id="rId30"/>
    <p:sldId id="267" r:id="rId31"/>
    <p:sldId id="268" r:id="rId32"/>
    <p:sldId id="269" r:id="rId33"/>
    <p:sldId id="300" r:id="rId34"/>
    <p:sldId id="301" r:id="rId35"/>
    <p:sldId id="302" r:id="rId36"/>
    <p:sldId id="270" r:id="rId37"/>
    <p:sldId id="299" r:id="rId38"/>
    <p:sldId id="271" r:id="rId39"/>
    <p:sldId id="272" r:id="rId40"/>
    <p:sldId id="273" r:id="rId41"/>
    <p:sldId id="274" r:id="rId42"/>
    <p:sldId id="27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C484C-6F59-405C-BF65-3157BA8B67D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D75C3-A469-4F44-91F5-097283302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75C3-A469-4F44-91F5-097283302E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3199-F9C1-4244-9E8A-61C3B03A7E1E}" type="slidenum">
              <a:rPr lang="hu-HU" altLang="ru-RU"/>
              <a:pPr>
                <a:defRPr/>
              </a:pPr>
              <a:t>‹#›</a:t>
            </a:fld>
            <a:endParaRPr lang="hu-H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85A5FA-EA51-4460-A376-FAFED47CC61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BA8F300-19AA-44E2-BD83-E4F0AA1B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821794"/>
          </a:xfrm>
        </p:spPr>
        <p:txBody>
          <a:bodyPr/>
          <a:lstStyle/>
          <a:p>
            <a:r>
              <a:rPr lang="ru-RU" dirty="0" smtClean="0"/>
              <a:t>Клинический разбор: оказание медицинской помощи ребенку </a:t>
            </a:r>
            <a:r>
              <a:rPr lang="ru-RU" dirty="0" smtClean="0"/>
              <a:t>О. </a:t>
            </a:r>
            <a:r>
              <a:rPr lang="ru-RU" dirty="0" smtClean="0"/>
              <a:t>(мальчик) </a:t>
            </a:r>
          </a:p>
          <a:p>
            <a:r>
              <a:rPr lang="ru-RU" dirty="0" smtClean="0"/>
              <a:t>Дата рождения: 24.10.2016.</a:t>
            </a:r>
          </a:p>
          <a:p>
            <a:r>
              <a:rPr lang="ru-RU" dirty="0" smtClean="0"/>
              <a:t>Дата и время смерти: 11.11.16. 05</a:t>
            </a:r>
            <a:r>
              <a:rPr lang="ru-RU" baseline="30000" dirty="0" smtClean="0"/>
              <a:t>30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10.11. 01 час. Реаниматолог.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ЧСС-150 в мин. АД- 51/30(38)</a:t>
            </a:r>
            <a:r>
              <a:rPr lang="ru-RU" dirty="0" err="1" smtClean="0"/>
              <a:t>мм.рт.ст</a:t>
            </a:r>
            <a:r>
              <a:rPr lang="ru-RU" dirty="0" smtClean="0"/>
              <a:t>. Т-36,8С. </a:t>
            </a:r>
            <a:r>
              <a:rPr lang="en-US" dirty="0" smtClean="0"/>
              <a:t>Sat</a:t>
            </a:r>
            <a:r>
              <a:rPr lang="ru-RU" dirty="0" smtClean="0"/>
              <a:t>-96%. На ИВЛ с параметрами: </a:t>
            </a:r>
            <a:r>
              <a:rPr lang="en-US" dirty="0" err="1" smtClean="0"/>
              <a:t>PiP</a:t>
            </a:r>
            <a:r>
              <a:rPr lang="ru-RU" dirty="0" smtClean="0"/>
              <a:t>-25, </a:t>
            </a:r>
            <a:r>
              <a:rPr lang="en-US" dirty="0" smtClean="0"/>
              <a:t>PeeP-6, F-↓</a:t>
            </a:r>
            <a:r>
              <a:rPr lang="ru-RU" dirty="0" smtClean="0"/>
              <a:t>56</a:t>
            </a:r>
            <a:r>
              <a:rPr lang="en-US" dirty="0" smtClean="0"/>
              <a:t>, FiO</a:t>
            </a:r>
            <a:r>
              <a:rPr lang="en-US" baseline="-25000" dirty="0" smtClean="0"/>
              <a:t>2 </a:t>
            </a:r>
            <a:r>
              <a:rPr lang="en-US" dirty="0" smtClean="0"/>
              <a:t>-0,6, Tins-0,3</a:t>
            </a:r>
            <a:r>
              <a:rPr lang="ru-RU" dirty="0" smtClean="0"/>
              <a:t>2</a:t>
            </a:r>
            <a:r>
              <a:rPr lang="en-US" dirty="0" smtClean="0"/>
              <a:t>c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Состояние тяжелое, на прежнем уровне. КЩС признаки метаболического ацидоза.</a:t>
            </a:r>
          </a:p>
          <a:p>
            <a:r>
              <a:rPr lang="ru-RU" dirty="0" smtClean="0"/>
              <a:t>Дыхание ослабленное, жесткое с проводными влажными и непостоянными разнокалиберными хрипами. </a:t>
            </a:r>
          </a:p>
          <a:p>
            <a:r>
              <a:rPr lang="ru-RU" dirty="0" smtClean="0"/>
              <a:t>Стул 1 раз темно-зеленого цвета. </a:t>
            </a:r>
          </a:p>
          <a:p>
            <a:r>
              <a:rPr lang="ru-RU" dirty="0" smtClean="0"/>
              <a:t>Увеличена доза </a:t>
            </a:r>
            <a:r>
              <a:rPr lang="ru-RU" dirty="0" err="1" smtClean="0"/>
              <a:t>добутамина</a:t>
            </a:r>
            <a:r>
              <a:rPr lang="ru-RU" dirty="0" smtClean="0"/>
              <a:t> до 8мкг/кг/мин. Склонность к гипотензии. Среднее АД-30-38мм.рт.ст.</a:t>
            </a:r>
          </a:p>
          <a:p>
            <a:r>
              <a:rPr lang="ru-RU" dirty="0" err="1" smtClean="0"/>
              <a:t>Инфузионная</a:t>
            </a:r>
            <a:r>
              <a:rPr lang="ru-RU" dirty="0" smtClean="0"/>
              <a:t> терапия.</a:t>
            </a:r>
          </a:p>
          <a:p>
            <a:pPr>
              <a:buNone/>
            </a:pPr>
            <a:r>
              <a:rPr lang="ru-R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10.11. 08</a:t>
            </a:r>
            <a:r>
              <a:rPr lang="ru-RU" baseline="30000" dirty="0" smtClean="0"/>
              <a:t>00</a:t>
            </a:r>
            <a:r>
              <a:rPr lang="ru-RU" dirty="0" smtClean="0"/>
              <a:t> Реаниматолог.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ЧСС-140 в мин. АД-56/16(25)</a:t>
            </a:r>
            <a:r>
              <a:rPr lang="ru-RU" dirty="0" err="1" smtClean="0"/>
              <a:t>мм.рт.ст</a:t>
            </a:r>
            <a:r>
              <a:rPr lang="ru-RU" dirty="0" smtClean="0"/>
              <a:t>. Т-36,6С. </a:t>
            </a:r>
            <a:r>
              <a:rPr lang="en-US" dirty="0" smtClean="0"/>
              <a:t>Sat</a:t>
            </a:r>
            <a:r>
              <a:rPr lang="ru-RU" dirty="0" smtClean="0"/>
              <a:t>-94%. </a:t>
            </a:r>
          </a:p>
          <a:p>
            <a:r>
              <a:rPr lang="ru-RU" dirty="0" smtClean="0"/>
              <a:t>ИВЛ с параметрами с параметрами: </a:t>
            </a:r>
            <a:r>
              <a:rPr lang="en-US" dirty="0" err="1" smtClean="0"/>
              <a:t>PiP</a:t>
            </a:r>
            <a:r>
              <a:rPr lang="ru-RU" dirty="0" smtClean="0"/>
              <a:t>-25, </a:t>
            </a:r>
            <a:r>
              <a:rPr lang="en-US" dirty="0" smtClean="0"/>
              <a:t>PeeP-6, F-60, FiO</a:t>
            </a:r>
            <a:r>
              <a:rPr lang="en-US" baseline="-25000" dirty="0" smtClean="0"/>
              <a:t>2 </a:t>
            </a:r>
            <a:r>
              <a:rPr lang="en-US" dirty="0" smtClean="0"/>
              <a:t>-0,</a:t>
            </a:r>
            <a:r>
              <a:rPr lang="ru-RU" dirty="0" smtClean="0"/>
              <a:t>7</a:t>
            </a:r>
            <a:r>
              <a:rPr lang="en-US" dirty="0" smtClean="0"/>
              <a:t>, Tins-0,</a:t>
            </a:r>
            <a:r>
              <a:rPr lang="ru-RU" dirty="0" smtClean="0"/>
              <a:t>32</a:t>
            </a:r>
            <a:r>
              <a:rPr lang="en-US" dirty="0" smtClean="0"/>
              <a:t>c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Состояние тяжелое, с ухудшением. Нарастают явления метаболического ацидоза (рН-7,17 ВЕ-14).</a:t>
            </a:r>
          </a:p>
          <a:p>
            <a:r>
              <a:rPr lang="ru-RU" dirty="0" smtClean="0"/>
              <a:t>Клинически сердечная недостаточность, гипотензия со средним АД-25/30мм.рт.ст., на фоне ДН.  </a:t>
            </a:r>
          </a:p>
          <a:p>
            <a:r>
              <a:rPr lang="ru-RU" dirty="0" err="1" smtClean="0"/>
              <a:t>Генерализованная</a:t>
            </a:r>
            <a:r>
              <a:rPr lang="ru-RU" dirty="0" smtClean="0"/>
              <a:t> пастозность. </a:t>
            </a:r>
          </a:p>
          <a:p>
            <a:r>
              <a:rPr lang="ru-RU" dirty="0" smtClean="0"/>
              <a:t>Дыхание </a:t>
            </a:r>
            <a:r>
              <a:rPr lang="ru-RU" dirty="0" err="1" smtClean="0"/>
              <a:t>ослабленнное</a:t>
            </a:r>
            <a:r>
              <a:rPr lang="ru-RU" dirty="0" smtClean="0"/>
              <a:t>, жесткое с рассеянными хрипами.</a:t>
            </a:r>
          </a:p>
          <a:p>
            <a:r>
              <a:rPr lang="ru-RU" dirty="0" smtClean="0"/>
              <a:t>Из желудка мутное зеленого цвета отделяемое. </a:t>
            </a:r>
          </a:p>
          <a:p>
            <a:r>
              <a:rPr lang="ru-RU" b="1" dirty="0" smtClean="0"/>
              <a:t>С 00</a:t>
            </a:r>
            <a:r>
              <a:rPr lang="ru-RU" b="1" baseline="30000" dirty="0" smtClean="0"/>
              <a:t>00</a:t>
            </a:r>
            <a:r>
              <a:rPr lang="ru-RU" b="1" dirty="0" smtClean="0"/>
              <a:t>- анурия.</a:t>
            </a:r>
          </a:p>
          <a:p>
            <a:r>
              <a:rPr lang="ru-RU" dirty="0" smtClean="0"/>
              <a:t>Увеличена доза </a:t>
            </a:r>
            <a:r>
              <a:rPr lang="ru-RU" dirty="0" err="1" smtClean="0"/>
              <a:t>добутамина</a:t>
            </a:r>
            <a:r>
              <a:rPr lang="ru-RU" dirty="0" smtClean="0"/>
              <a:t> до 15мкг/кг/мин.</a:t>
            </a:r>
          </a:p>
          <a:p>
            <a:r>
              <a:rPr lang="ru-RU" dirty="0" smtClean="0"/>
              <a:t>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лазикс</a:t>
            </a:r>
            <a:r>
              <a:rPr lang="ru-RU" dirty="0" smtClean="0"/>
              <a:t> 1%-0,1мл.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10.11. 00</a:t>
            </a:r>
            <a:r>
              <a:rPr lang="ru-RU" sz="4000" baseline="30000" dirty="0" smtClean="0"/>
              <a:t>20</a:t>
            </a:r>
            <a:r>
              <a:rPr lang="ru-RU" sz="4000" dirty="0" smtClean="0"/>
              <a:t> Дежурный хирург.</a:t>
            </a:r>
            <a:endParaRPr lang="ru-RU" sz="4000" baseline="30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Через 3 часа после введения </a:t>
            </a:r>
            <a:r>
              <a:rPr lang="ru-RU" dirty="0" err="1" smtClean="0"/>
              <a:t>омнипака</a:t>
            </a:r>
            <a:r>
              <a:rPr lang="ru-RU" dirty="0" smtClean="0"/>
              <a:t> контраст отмечается его неполная эвакуация в кишечник.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10.11. 07</a:t>
            </a:r>
            <a:r>
              <a:rPr lang="ru-RU" sz="4000" baseline="30000" dirty="0" smtClean="0"/>
              <a:t>00 </a:t>
            </a:r>
            <a:r>
              <a:rPr lang="ru-RU" sz="4000" dirty="0" smtClean="0"/>
              <a:t> Дежурный хирург.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Через 9 часов после введения контраста в желудок, полностью эвакуирован в кишечник.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10.11. Консилиум.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Учитывая тяжесть состояния оперативное лечение на данный момент невозможно. Прогноз для жизни неблагоприятный.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10.11. Реаниматолог.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Состояние ребенка продолжает ухудшаться. На момент осмотра крайне тяжелое. Тяжесть состояния обусловлена – течением инфекционно-воспалительного процесса. Двусторонней пневмонии с развитием БЛД ДН</a:t>
            </a:r>
            <a:r>
              <a:rPr lang="en-US" dirty="0" smtClean="0"/>
              <a:t> III </a:t>
            </a:r>
            <a:r>
              <a:rPr lang="ru-RU" dirty="0" smtClean="0"/>
              <a:t>ст. Декомпенсации со стороны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системы. НК </a:t>
            </a:r>
            <a:r>
              <a:rPr lang="en-US" dirty="0" smtClean="0"/>
              <a:t>II – III </a:t>
            </a:r>
            <a:r>
              <a:rPr lang="ru-RU" dirty="0" smtClean="0"/>
              <a:t>ст. </a:t>
            </a:r>
            <a:r>
              <a:rPr lang="ru-RU" dirty="0" err="1" smtClean="0"/>
              <a:t>Гипоксически-ишемическим</a:t>
            </a:r>
            <a:r>
              <a:rPr lang="ru-RU" dirty="0" smtClean="0"/>
              <a:t> </a:t>
            </a:r>
            <a:r>
              <a:rPr lang="ru-RU" dirty="0" err="1" smtClean="0"/>
              <a:t>поржанием</a:t>
            </a:r>
            <a:r>
              <a:rPr lang="ru-RU" dirty="0" smtClean="0"/>
              <a:t> ЦНС, гидроцефалией мозга, очаги </a:t>
            </a:r>
            <a:r>
              <a:rPr lang="ru-RU" dirty="0" err="1" smtClean="0"/>
              <a:t>кистозо-фиброза</a:t>
            </a:r>
            <a:r>
              <a:rPr lang="ru-RU" dirty="0" smtClean="0"/>
              <a:t> и участки </a:t>
            </a:r>
            <a:r>
              <a:rPr lang="ru-RU" dirty="0" err="1" smtClean="0"/>
              <a:t>лейкомаляции</a:t>
            </a:r>
            <a:r>
              <a:rPr lang="ru-RU" dirty="0" smtClean="0"/>
              <a:t>. Присоединении почечной недостаточности, анурии. Течение некротического энтероколита.  И высокой кишечной непроходимостью, возможно пилоростенозом.</a:t>
            </a:r>
          </a:p>
          <a:p>
            <a:r>
              <a:rPr lang="ru-RU" dirty="0" smtClean="0"/>
              <a:t>Отечность  лица, туловища, конечностей.</a:t>
            </a:r>
          </a:p>
          <a:p>
            <a:r>
              <a:rPr lang="ru-RU" dirty="0" smtClean="0"/>
              <a:t>Дыхание на ВЧ ИВЛ с параметрами: </a:t>
            </a:r>
            <a:r>
              <a:rPr lang="en-US" dirty="0" err="1" smtClean="0"/>
              <a:t>PiP</a:t>
            </a:r>
            <a:r>
              <a:rPr lang="ru-RU" dirty="0" smtClean="0"/>
              <a:t>-14,5, </a:t>
            </a:r>
            <a:r>
              <a:rPr lang="en-US" dirty="0" smtClean="0"/>
              <a:t>PeeP-6, FiO</a:t>
            </a:r>
            <a:r>
              <a:rPr lang="en-US" baseline="-25000" dirty="0" smtClean="0"/>
              <a:t>2 </a:t>
            </a:r>
            <a:r>
              <a:rPr lang="en-US" dirty="0" smtClean="0"/>
              <a:t>-</a:t>
            </a:r>
            <a:r>
              <a:rPr lang="ru-RU" dirty="0" smtClean="0"/>
              <a:t>100</a:t>
            </a:r>
            <a:r>
              <a:rPr lang="en-US" dirty="0" smtClean="0"/>
              <a:t>, Tins-0,</a:t>
            </a:r>
            <a:r>
              <a:rPr lang="ru-RU" dirty="0" smtClean="0"/>
              <a:t>32</a:t>
            </a:r>
            <a:r>
              <a:rPr lang="en-US" dirty="0" smtClean="0"/>
              <a:t>c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Смешанный ацидоз.</a:t>
            </a:r>
          </a:p>
          <a:p>
            <a:r>
              <a:rPr lang="ru-RU" dirty="0" smtClean="0"/>
              <a:t>При постановке газоотводной трубке темно-зеленая слизь. </a:t>
            </a:r>
          </a:p>
          <a:p>
            <a:r>
              <a:rPr lang="ru-RU" dirty="0" smtClean="0"/>
              <a:t>АД с тенденцией к </a:t>
            </a:r>
            <a:r>
              <a:rPr lang="ru-RU" dirty="0" err="1" smtClean="0"/>
              <a:t>↓</a:t>
            </a:r>
            <a:r>
              <a:rPr lang="ru-RU" dirty="0" smtClean="0"/>
              <a:t>  и снижается на фоне </a:t>
            </a:r>
            <a:r>
              <a:rPr lang="ru-RU" dirty="0" err="1" smtClean="0"/>
              <a:t>вазапроссеров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Адреналин 0,1мкг/кг/мин. </a:t>
            </a:r>
            <a:r>
              <a:rPr lang="ru-RU" dirty="0" err="1" smtClean="0"/>
              <a:t>Добутамин</a:t>
            </a:r>
            <a:r>
              <a:rPr lang="ru-RU" dirty="0" smtClean="0"/>
              <a:t> 15мкг/кг/мин. Увеличена доза адреналина и </a:t>
            </a:r>
            <a:r>
              <a:rPr lang="ru-RU" dirty="0" err="1" smtClean="0"/>
              <a:t>добутамина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Диуреза нет. </a:t>
            </a:r>
          </a:p>
          <a:p>
            <a:r>
              <a:rPr lang="ru-RU" dirty="0" smtClean="0"/>
              <a:t>Принято решение о переливании отмытых эритроцитов. Сделать не успевают – перелита </a:t>
            </a:r>
            <a:r>
              <a:rPr lang="ru-RU" dirty="0" err="1" smtClean="0"/>
              <a:t>эритроцитарная</a:t>
            </a:r>
            <a:r>
              <a:rPr lang="ru-RU" dirty="0" smtClean="0"/>
              <a:t> масса.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10.11. Реаниматолог.14</a:t>
            </a:r>
            <a:r>
              <a:rPr lang="ru-RU" baseline="30000" dirty="0" smtClean="0"/>
              <a:t>30</a:t>
            </a:r>
            <a:r>
              <a:rPr lang="ru-RU" dirty="0" smtClean="0"/>
              <a:t> – 19</a:t>
            </a:r>
            <a:r>
              <a:rPr lang="ru-RU" baseline="30000" dirty="0" smtClean="0"/>
              <a:t>00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9546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Состояние крайне тяжелое, с отрицательной динамикой. </a:t>
            </a:r>
            <a:r>
              <a:rPr lang="en-US" dirty="0" smtClean="0"/>
              <a:t>Sat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en-US" dirty="0" smtClean="0"/>
              <a:t>-80-76%</a:t>
            </a:r>
            <a:r>
              <a:rPr lang="ru-RU" dirty="0" smtClean="0"/>
              <a:t>. К 16 час. снижение </a:t>
            </a:r>
            <a:r>
              <a:rPr lang="en-US" dirty="0" smtClean="0"/>
              <a:t>Sat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 до 68%, брадикардия до 96-92 в мин. Получает </a:t>
            </a:r>
            <a:r>
              <a:rPr lang="ru-RU" dirty="0" err="1" smtClean="0"/>
              <a:t>кардиотоники</a:t>
            </a:r>
            <a:r>
              <a:rPr lang="ru-RU" dirty="0" smtClean="0"/>
              <a:t> – </a:t>
            </a:r>
            <a:r>
              <a:rPr lang="ru-RU" dirty="0" err="1" smtClean="0"/>
              <a:t>добутамин</a:t>
            </a:r>
            <a:r>
              <a:rPr lang="ru-RU" dirty="0" smtClean="0"/>
              <a:t> 20мкг/кг/</a:t>
            </a:r>
            <a:r>
              <a:rPr lang="ru-RU" dirty="0" err="1" smtClean="0"/>
              <a:t>мин+адреналин</a:t>
            </a:r>
            <a:r>
              <a:rPr lang="ru-RU" dirty="0" smtClean="0"/>
              <a:t> 1мкг/кг/мин. </a:t>
            </a:r>
          </a:p>
          <a:p>
            <a:r>
              <a:rPr lang="ru-RU" dirty="0" smtClean="0"/>
              <a:t>ИВЛ с параметрами с параметрами: ВЧ ИВЛ </a:t>
            </a:r>
            <a:r>
              <a:rPr lang="en-US" dirty="0" smtClean="0"/>
              <a:t>Paw-15,5</a:t>
            </a:r>
            <a:r>
              <a:rPr lang="ru-RU" dirty="0" smtClean="0"/>
              <a:t>, ∆</a:t>
            </a:r>
            <a:r>
              <a:rPr lang="en-US" dirty="0" smtClean="0"/>
              <a:t>P-58</a:t>
            </a:r>
            <a:r>
              <a:rPr lang="ru-RU" dirty="0" smtClean="0"/>
              <a:t>, </a:t>
            </a:r>
            <a:r>
              <a:rPr lang="en-US" dirty="0" err="1" smtClean="0"/>
              <a:t>PiP</a:t>
            </a:r>
            <a:r>
              <a:rPr lang="ru-RU" dirty="0" smtClean="0"/>
              <a:t>-25, </a:t>
            </a:r>
            <a:r>
              <a:rPr lang="en-US" dirty="0" smtClean="0"/>
              <a:t>PeeP-6, F-60, FiO</a:t>
            </a:r>
            <a:r>
              <a:rPr lang="en-US" baseline="-25000" dirty="0" smtClean="0"/>
              <a:t>2 </a:t>
            </a:r>
            <a:r>
              <a:rPr lang="en-US" dirty="0" smtClean="0"/>
              <a:t>-</a:t>
            </a:r>
            <a:r>
              <a:rPr lang="ru-RU" dirty="0" smtClean="0"/>
              <a:t>1,0</a:t>
            </a:r>
            <a:r>
              <a:rPr lang="en-US" dirty="0" smtClean="0"/>
              <a:t>, Tins-0,</a:t>
            </a:r>
            <a:r>
              <a:rPr lang="ru-RU" dirty="0" smtClean="0"/>
              <a:t>33</a:t>
            </a:r>
            <a:r>
              <a:rPr lang="en-US" dirty="0" smtClean="0"/>
              <a:t>c</a:t>
            </a:r>
            <a:r>
              <a:rPr lang="ru-RU" dirty="0" smtClean="0"/>
              <a:t>. </a:t>
            </a:r>
            <a:r>
              <a:rPr lang="en-US" dirty="0" smtClean="0"/>
              <a:t>SatO</a:t>
            </a:r>
            <a:r>
              <a:rPr lang="en-US" baseline="-25000" dirty="0" smtClean="0"/>
              <a:t>2</a:t>
            </a:r>
            <a:r>
              <a:rPr lang="en-US" dirty="0" smtClean="0"/>
              <a:t>-80-76%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желудочному зонду 3 мл «кофейной гущи». Анурия.</a:t>
            </a:r>
          </a:p>
          <a:p>
            <a:r>
              <a:rPr lang="ru-RU" dirty="0" smtClean="0"/>
              <a:t>АД-39/13(18)</a:t>
            </a:r>
            <a:r>
              <a:rPr lang="ru-RU" dirty="0" err="1" smtClean="0"/>
              <a:t>мм.рт.ст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Мочи по катетеру нет. </a:t>
            </a:r>
          </a:p>
          <a:p>
            <a:r>
              <a:rPr lang="ru-RU" dirty="0" smtClean="0"/>
              <a:t>Умеренная отечность век, лица, кистей, стоп, отеки подкожной клетчатки по боковым поверхностям туловища. </a:t>
            </a:r>
          </a:p>
          <a:p>
            <a:r>
              <a:rPr lang="ru-RU" dirty="0" smtClean="0"/>
              <a:t>Кожа </a:t>
            </a:r>
            <a:r>
              <a:rPr lang="ru-RU" dirty="0" err="1" smtClean="0"/>
              <a:t>цианотичная</a:t>
            </a:r>
            <a:r>
              <a:rPr lang="ru-RU" dirty="0" smtClean="0"/>
              <a:t> с серым </a:t>
            </a:r>
            <a:r>
              <a:rPr lang="ru-RU" dirty="0" err="1" smtClean="0"/>
              <a:t>калоритом</a:t>
            </a:r>
            <a:r>
              <a:rPr lang="ru-RU" dirty="0" smtClean="0"/>
              <a:t>, </a:t>
            </a:r>
            <a:r>
              <a:rPr lang="ru-RU" dirty="0" err="1" smtClean="0"/>
              <a:t>микроциркуляция</a:t>
            </a:r>
            <a:r>
              <a:rPr lang="ru-RU" dirty="0" smtClean="0"/>
              <a:t> нарушена.</a:t>
            </a:r>
          </a:p>
          <a:p>
            <a:r>
              <a:rPr lang="ru-RU" dirty="0" smtClean="0"/>
              <a:t>С 16 час. доза </a:t>
            </a:r>
            <a:r>
              <a:rPr lang="ru-RU" dirty="0" err="1" smtClean="0"/>
              <a:t>лазекса</a:t>
            </a:r>
            <a:r>
              <a:rPr lang="ru-RU" dirty="0" smtClean="0"/>
              <a:t> увеличена до 0,5мг/кг/час.</a:t>
            </a:r>
          </a:p>
          <a:p>
            <a:r>
              <a:rPr lang="ru-RU" dirty="0" smtClean="0"/>
              <a:t>По данным КОС- </a:t>
            </a:r>
            <a:r>
              <a:rPr lang="ru-RU" dirty="0" err="1" smtClean="0"/>
              <a:t>декомпенсированный</a:t>
            </a:r>
            <a:r>
              <a:rPr lang="ru-RU" dirty="0" smtClean="0"/>
              <a:t> метаболический ацидоз рН-7,009; ВЕ-20,5ммоль/л; газы крови- рСО</a:t>
            </a:r>
            <a:r>
              <a:rPr lang="ru-RU" baseline="-25000" dirty="0" smtClean="0"/>
              <a:t>2 </a:t>
            </a:r>
            <a:r>
              <a:rPr lang="ru-RU" dirty="0" smtClean="0"/>
              <a:t>39,0 </a:t>
            </a:r>
            <a:r>
              <a:rPr lang="ru-RU" dirty="0" err="1" smtClean="0"/>
              <a:t>мм.рт.ст</a:t>
            </a:r>
            <a:r>
              <a:rPr lang="ru-RU" dirty="0" smtClean="0"/>
              <a:t>. Гипоксемия – 34,6мм.рт.ст. </a:t>
            </a:r>
          </a:p>
          <a:p>
            <a:r>
              <a:rPr lang="ru-RU" dirty="0" smtClean="0"/>
              <a:t>4% гидрокарбоната </a:t>
            </a:r>
            <a:r>
              <a:rPr lang="en-US" dirty="0" smtClean="0"/>
              <a:t>N</a:t>
            </a:r>
            <a:r>
              <a:rPr lang="ru-RU" dirty="0" smtClean="0"/>
              <a:t>а м/</a:t>
            </a:r>
            <a:r>
              <a:rPr lang="ru-RU" dirty="0" err="1" smtClean="0"/>
              <a:t>струйно</a:t>
            </a:r>
            <a:r>
              <a:rPr lang="ru-RU" dirty="0" smtClean="0"/>
              <a:t> за час- 6 мл. </a:t>
            </a:r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Переливание </a:t>
            </a:r>
            <a:r>
              <a:rPr lang="ru-RU" dirty="0" err="1" smtClean="0"/>
              <a:t>эритроцитарной</a:t>
            </a:r>
            <a:r>
              <a:rPr lang="ru-RU" dirty="0" smtClean="0"/>
              <a:t> массы. 10.11. 16</a:t>
            </a:r>
            <a:r>
              <a:rPr lang="ru-RU" baseline="30000" dirty="0" smtClean="0"/>
              <a:t>30</a:t>
            </a:r>
            <a:r>
              <a:rPr lang="ru-RU" dirty="0" smtClean="0"/>
              <a:t> - 18</a:t>
            </a:r>
            <a:r>
              <a:rPr lang="ru-RU" baseline="30000" dirty="0" smtClean="0"/>
              <a:t>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/>
          <a:lstStyle/>
          <a:p>
            <a:r>
              <a:rPr lang="en-US" sz="2800" dirty="0" err="1" smtClean="0"/>
              <a:t>Hb</a:t>
            </a:r>
            <a:r>
              <a:rPr lang="en-US" sz="2800" dirty="0" smtClean="0"/>
              <a:t>- </a:t>
            </a:r>
            <a:r>
              <a:rPr lang="ru-RU" sz="2800" dirty="0" smtClean="0"/>
              <a:t>78г/л. </a:t>
            </a:r>
            <a:r>
              <a:rPr lang="en-US" sz="2800" dirty="0" smtClean="0"/>
              <a:t>Ht- 21</a:t>
            </a:r>
            <a:r>
              <a:rPr lang="ru-RU" sz="2800" dirty="0" smtClean="0"/>
              <a:t>,</a:t>
            </a:r>
            <a:r>
              <a:rPr lang="en-US" sz="2800" dirty="0" smtClean="0"/>
              <a:t>3</a:t>
            </a:r>
            <a:r>
              <a:rPr lang="ru-RU" sz="2800" dirty="0" smtClean="0"/>
              <a:t>%.</a:t>
            </a:r>
          </a:p>
          <a:p>
            <a:r>
              <a:rPr lang="ru-RU" sz="2800" dirty="0" smtClean="0"/>
              <a:t>Группа крови ребенка от 09.11. – </a:t>
            </a:r>
            <a:r>
              <a:rPr lang="en-US" sz="2800" dirty="0" smtClean="0"/>
              <a:t>A II </a:t>
            </a:r>
            <a:r>
              <a:rPr lang="en-US" sz="2800" dirty="0" err="1" smtClean="0"/>
              <a:t>D+C+E+C+e+C</a:t>
            </a:r>
            <a:r>
              <a:rPr lang="en-US" sz="2800" baseline="30000" dirty="0" err="1" smtClean="0"/>
              <a:t>w</a:t>
            </a:r>
            <a:r>
              <a:rPr lang="en-US" sz="2800" baseline="30000" dirty="0" smtClean="0"/>
              <a:t>-</a:t>
            </a:r>
            <a:r>
              <a:rPr lang="ru-RU" sz="2800" baseline="30000" dirty="0" smtClean="0"/>
              <a:t> </a:t>
            </a:r>
            <a:r>
              <a:rPr lang="ru-RU" sz="2800" dirty="0" smtClean="0"/>
              <a:t>-К+</a:t>
            </a:r>
          </a:p>
          <a:p>
            <a:r>
              <a:rPr lang="ru-RU" sz="2800" dirty="0" err="1" smtClean="0"/>
              <a:t>В-венно</a:t>
            </a:r>
            <a:r>
              <a:rPr lang="ru-RU" sz="2800" dirty="0" smtClean="0"/>
              <a:t> м/</a:t>
            </a:r>
            <a:r>
              <a:rPr lang="ru-RU" sz="2800" dirty="0" err="1" smtClean="0"/>
              <a:t>струйно</a:t>
            </a:r>
            <a:r>
              <a:rPr lang="ru-RU" sz="2800" dirty="0" smtClean="0"/>
              <a:t> </a:t>
            </a:r>
            <a:r>
              <a:rPr lang="en-US" sz="2800" dirty="0" smtClean="0"/>
              <a:t>V=</a:t>
            </a:r>
            <a:r>
              <a:rPr lang="ru-RU" sz="2800" dirty="0" smtClean="0"/>
              <a:t>5мл/ч (15,0мл).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3786190"/>
          <a:ext cx="609600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Диурез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Перед переливанием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37/12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ч/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baseline="0" dirty="0" smtClean="0"/>
                        <a:t> 1 час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39/13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ч/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2 часа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33/15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ч/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3 часа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33/13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10.11. 23</a:t>
            </a:r>
            <a:r>
              <a:rPr lang="ru-RU" baseline="30000" dirty="0" smtClean="0"/>
              <a:t>50</a:t>
            </a:r>
            <a:r>
              <a:rPr lang="ru-RU" dirty="0" smtClean="0"/>
              <a:t> Реаниматолог.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 данным КОС – сохраняется метаболический ацидоз, </a:t>
            </a:r>
            <a:r>
              <a:rPr lang="ru-RU" dirty="0" err="1" smtClean="0"/>
              <a:t>декомпенсированный</a:t>
            </a:r>
            <a:r>
              <a:rPr lang="ru-RU" dirty="0" smtClean="0"/>
              <a:t>. </a:t>
            </a:r>
            <a:r>
              <a:rPr lang="en-US" dirty="0" smtClean="0"/>
              <a:t>pH-7,0; BE-17,1</a:t>
            </a:r>
            <a:r>
              <a:rPr lang="ru-RU" dirty="0" smtClean="0"/>
              <a:t>. Гипоксемия 25,1 </a:t>
            </a:r>
            <a:r>
              <a:rPr lang="ru-RU" dirty="0" err="1" smtClean="0"/>
              <a:t>мм.рт.ст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10.11. 19-24час. Реаниматолог.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Состояние крайне тяжелое без положительной динамики.</a:t>
            </a:r>
          </a:p>
          <a:p>
            <a:r>
              <a:rPr lang="ru-RU" dirty="0" smtClean="0"/>
              <a:t>АД 39/13 – 33/15 </a:t>
            </a:r>
            <a:r>
              <a:rPr lang="ru-RU" dirty="0" err="1" smtClean="0"/>
              <a:t>мм.рт.ст</a:t>
            </a:r>
            <a:r>
              <a:rPr lang="ru-RU" dirty="0" smtClean="0"/>
              <a:t>. на фоне </a:t>
            </a:r>
            <a:r>
              <a:rPr lang="ru-RU" dirty="0" err="1" smtClean="0"/>
              <a:t>добутамина</a:t>
            </a:r>
            <a:r>
              <a:rPr lang="ru-RU" dirty="0" smtClean="0"/>
              <a:t> 20мкг/кг/</a:t>
            </a:r>
            <a:r>
              <a:rPr lang="ru-RU" dirty="0" err="1" smtClean="0"/>
              <a:t>мин+адреналин</a:t>
            </a:r>
            <a:r>
              <a:rPr lang="ru-RU" dirty="0" smtClean="0"/>
              <a:t> 1мкг/кг/мин. </a:t>
            </a:r>
          </a:p>
          <a:p>
            <a:r>
              <a:rPr lang="ru-RU" dirty="0" smtClean="0"/>
              <a:t>Анурия в течение 24 часов, несмотря на постоянное м/струйное введение </a:t>
            </a:r>
            <a:r>
              <a:rPr lang="ru-RU" dirty="0" err="1" smtClean="0"/>
              <a:t>лазикса</a:t>
            </a:r>
            <a:r>
              <a:rPr lang="ru-RU" dirty="0" smtClean="0"/>
              <a:t> в дозе 0,5мг/кг/ч.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Осмотр при поступлении в отделении АР 09.11.16. 12.20.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Состояние очень тяжелое, нестабильное. Ухудшение состояния в течение предыдущих суток. </a:t>
            </a:r>
          </a:p>
          <a:p>
            <a:r>
              <a:rPr lang="ru-RU" u="sng" dirty="0" smtClean="0"/>
              <a:t>Неврологический статус: </a:t>
            </a:r>
            <a:r>
              <a:rPr lang="ru-RU" dirty="0" smtClean="0"/>
              <a:t>в сознании, зрачки </a:t>
            </a:r>
            <a:r>
              <a:rPr lang="en-US" dirty="0" smtClean="0"/>
              <a:t>D=S</a:t>
            </a:r>
            <a:r>
              <a:rPr lang="ru-RU" dirty="0" smtClean="0"/>
              <a:t>, </a:t>
            </a:r>
            <a:r>
              <a:rPr lang="ru-RU" dirty="0" err="1" smtClean="0"/>
              <a:t>фотореакция</a:t>
            </a:r>
            <a:r>
              <a:rPr lang="ru-RU" dirty="0" smtClean="0"/>
              <a:t> есть. Реакция на осмотр – общее угнетение. Крик отсутствует. Мраморность. Большой родничок 3,0х3,0см, на уровне костей черепа, пульсирует. Швы: расхождение.</a:t>
            </a:r>
          </a:p>
          <a:p>
            <a:r>
              <a:rPr lang="ru-RU" dirty="0" smtClean="0"/>
              <a:t>Сосания и глотания нет. Рефлексы новорожденного ослаблены, затухающие. Мышечный тонус снижен.</a:t>
            </a:r>
          </a:p>
          <a:p>
            <a:r>
              <a:rPr lang="ru-RU" dirty="0" smtClean="0"/>
              <a:t>Кожные покровы бледные, серые, сухие, теплые. Сыпи нет. Тургор снижен. Подкожно-жировая клетчатка развита слабо. Глаза чистые. Периферические отеки, пастозность лица, конечностей.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10.11. 19-24час. Реаниматолог.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Состояние крайне тяжелое, термическое. </a:t>
            </a:r>
            <a:r>
              <a:rPr lang="en-US" dirty="0" smtClean="0"/>
              <a:t>Sat</a:t>
            </a:r>
            <a:r>
              <a:rPr lang="ru-RU" dirty="0" smtClean="0"/>
              <a:t>-75-72%. Брадикардия с 03</a:t>
            </a:r>
            <a:r>
              <a:rPr lang="ru-RU" baseline="30000" dirty="0" smtClean="0"/>
              <a:t>40  </a:t>
            </a:r>
            <a:r>
              <a:rPr lang="ru-RU" dirty="0" smtClean="0"/>
              <a:t>до 102 в мин. </a:t>
            </a:r>
          </a:p>
          <a:p>
            <a:r>
              <a:rPr lang="ru-RU" dirty="0" smtClean="0"/>
              <a:t>АД-25/12мм.рт.ст.</a:t>
            </a:r>
          </a:p>
          <a:p>
            <a:r>
              <a:rPr lang="ru-RU" dirty="0" smtClean="0"/>
              <a:t>Мочи по катетеру нет. </a:t>
            </a:r>
          </a:p>
          <a:p>
            <a:r>
              <a:rPr lang="ru-RU" dirty="0" smtClean="0"/>
              <a:t>Доза адреналина увеличена до 1,5мкг/кг/мин м/</a:t>
            </a:r>
            <a:r>
              <a:rPr lang="ru-RU" dirty="0" err="1" smtClean="0"/>
              <a:t>струйно</a:t>
            </a:r>
            <a:r>
              <a:rPr lang="ru-RU" dirty="0" smtClean="0"/>
              <a:t>, введение 2% </a:t>
            </a:r>
            <a:r>
              <a:rPr lang="ru-RU" dirty="0" err="1" smtClean="0"/>
              <a:t>р-ра</a:t>
            </a:r>
            <a:r>
              <a:rPr lang="ru-RU" dirty="0" smtClean="0"/>
              <a:t> бикарбоната </a:t>
            </a:r>
            <a:r>
              <a:rPr lang="en-US" dirty="0" smtClean="0"/>
              <a:t>Na</a:t>
            </a:r>
            <a:r>
              <a:rPr lang="ru-RU" dirty="0" smtClean="0"/>
              <a:t>. </a:t>
            </a:r>
          </a:p>
          <a:p>
            <a:r>
              <a:rPr lang="ru-RU" dirty="0" smtClean="0"/>
              <a:t>04</a:t>
            </a:r>
            <a:r>
              <a:rPr lang="ru-RU" baseline="30000" dirty="0" smtClean="0"/>
              <a:t>20 </a:t>
            </a:r>
            <a:r>
              <a:rPr lang="ru-RU" dirty="0" smtClean="0"/>
              <a:t>брадикардия до 82 в мин. </a:t>
            </a:r>
            <a:r>
              <a:rPr lang="ru-RU" dirty="0" err="1" smtClean="0"/>
              <a:t>Болюсно</a:t>
            </a:r>
            <a:r>
              <a:rPr lang="ru-RU" dirty="0" smtClean="0"/>
              <a:t> адреналин 0,1мл в разведении 1:10000.</a:t>
            </a:r>
          </a:p>
          <a:p>
            <a:r>
              <a:rPr lang="ru-RU" dirty="0" smtClean="0"/>
              <a:t>АД-24/-</a:t>
            </a:r>
            <a:r>
              <a:rPr lang="ru-RU" dirty="0" err="1" smtClean="0"/>
              <a:t>мм.рт.ст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04</a:t>
            </a:r>
            <a:r>
              <a:rPr lang="ru-RU" baseline="30000" dirty="0" smtClean="0"/>
              <a:t>30</a:t>
            </a:r>
            <a:r>
              <a:rPr lang="ru-RU" dirty="0" smtClean="0"/>
              <a:t> брадикардия 88-72 в мин, повторно 2-х кратное введение адреналина, НМС. АД не определяется. </a:t>
            </a:r>
          </a:p>
          <a:p>
            <a:r>
              <a:rPr lang="ru-RU" dirty="0" smtClean="0"/>
              <a:t>В 5час- остановка сердечной деятельности. Реанимационные мероприятия в течение 30мин-без эффекта.</a:t>
            </a:r>
          </a:p>
          <a:p>
            <a:r>
              <a:rPr lang="ru-RU" dirty="0" smtClean="0"/>
              <a:t>В 05.30.час. Констатирована биологическая смерть ребенка.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Клинический анализ крови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7" y="1928802"/>
          <a:ext cx="8786869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2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2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22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72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с/я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ОЭ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09.11.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10.11.</a:t>
                      </a:r>
                    </a:p>
                    <a:p>
                      <a:r>
                        <a:rPr lang="ru-RU" dirty="0" smtClean="0"/>
                        <a:t>6</a:t>
                      </a:r>
                      <a:r>
                        <a:rPr lang="ru-RU" baseline="30000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10.11.</a:t>
                      </a:r>
                    </a:p>
                    <a:p>
                      <a:r>
                        <a:rPr lang="ru-RU" baseline="0" dirty="0" smtClean="0"/>
                        <a:t>14</a:t>
                      </a:r>
                      <a:r>
                        <a:rPr lang="ru-RU" baseline="30000" dirty="0" smtClean="0"/>
                        <a:t>06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10.11.</a:t>
                      </a:r>
                    </a:p>
                    <a:p>
                      <a:r>
                        <a:rPr lang="ru-RU" baseline="0" dirty="0" smtClean="0"/>
                        <a:t>20</a:t>
                      </a:r>
                      <a:r>
                        <a:rPr lang="ru-RU" baseline="30000" dirty="0" smtClean="0"/>
                        <a:t>01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Биохимический анализ крови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7" y="1928802"/>
          <a:ext cx="878684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8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7531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Билирубин</a:t>
                      </a:r>
                      <a:r>
                        <a:rPr lang="ru-RU" baseline="0" dirty="0" smtClean="0"/>
                        <a:t> общ. </a:t>
                      </a:r>
                      <a:r>
                        <a:rPr lang="en-US" baseline="0" dirty="0" err="1" smtClean="0"/>
                        <a:t>umol</a:t>
                      </a:r>
                      <a:r>
                        <a:rPr lang="en-US" baseline="0" dirty="0" smtClean="0"/>
                        <a:t>/L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Глюкоза,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/l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Общ. белок, </a:t>
                      </a:r>
                      <a:r>
                        <a:rPr lang="en-US" dirty="0" smtClean="0"/>
                        <a:t>g/l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АСТ/АЛТ, </a:t>
                      </a:r>
                      <a:r>
                        <a:rPr lang="en-US" dirty="0" smtClean="0"/>
                        <a:t> U/l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Креатинин</a:t>
                      </a:r>
                      <a:r>
                        <a:rPr lang="ru-RU" dirty="0" smtClean="0"/>
                        <a:t>/Мочевина,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/l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09.11.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24/10,8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69/1,29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Общий анализ мочи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928802"/>
          <a:ext cx="8286808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797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Р-ция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белок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сахар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Эпит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цил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Бакт.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слизь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294">
                <a:tc>
                  <a:txBody>
                    <a:bodyPr/>
                    <a:lstStyle/>
                    <a:p>
                      <a:r>
                        <a:rPr lang="ru-RU" dirty="0" smtClean="0"/>
                        <a:t>09.11.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23-25 </a:t>
                      </a:r>
                      <a:r>
                        <a:rPr lang="ru-RU" sz="900" dirty="0" smtClean="0"/>
                        <a:t>плоский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7494"/>
            <a:ext cx="8358246" cy="17327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Посев крови на стерильность от 10.11.16.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кровь стерильна.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ЭХО-КГ от 09.11.16.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Сердце сформировано правильно. Магистральные сосуды отходят типично. Правый желудочек расширен, функционирует. ОАП 1,5мм сброс слева направо. ООО 2,0мм сброс не визуализируется. Стенки левого желудочка утолщены. Выпота в полости перикарда нет.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ЭХО-КГ от 10.11.16. Повторно.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Осмотр ребенка, находящегося на ИВЛ. Визуализация затруднена. </a:t>
            </a:r>
          </a:p>
          <a:p>
            <a:r>
              <a:rPr lang="ru-RU" dirty="0" smtClean="0"/>
              <a:t>Правый желудочек расширен 11мм. </a:t>
            </a:r>
            <a:r>
              <a:rPr lang="ru-RU" dirty="0" err="1" smtClean="0"/>
              <a:t>Коректно</a:t>
            </a:r>
            <a:r>
              <a:rPr lang="ru-RU" dirty="0" smtClean="0"/>
              <a:t> давление в правом желудочке не измерить. Функционирует ОАП 1,5мм сброс слева направо. Сброса в области ООО не визуализирую. Стенки левого желудочка утолщены, выпота в полости перикарда нет. </a:t>
            </a:r>
          </a:p>
          <a:p>
            <a:r>
              <a:rPr lang="ru-RU" dirty="0" smtClean="0"/>
              <a:t>Корень Ао-6-7мм.</a:t>
            </a:r>
          </a:p>
          <a:p>
            <a:r>
              <a:rPr lang="ru-RU" dirty="0" smtClean="0"/>
              <a:t>Восходящую и дугу </a:t>
            </a:r>
            <a:r>
              <a:rPr lang="ru-RU" dirty="0" err="1" smtClean="0"/>
              <a:t>Ао</a:t>
            </a:r>
            <a:r>
              <a:rPr lang="ru-RU" dirty="0" smtClean="0"/>
              <a:t> не видно.</a:t>
            </a:r>
          </a:p>
          <a:p>
            <a:endParaRPr lang="ru-RU" dirty="0" smtClean="0"/>
          </a:p>
          <a:p>
            <a:r>
              <a:rPr lang="ru-RU" dirty="0" smtClean="0"/>
              <a:t>Нисходящая </a:t>
            </a:r>
            <a:r>
              <a:rPr lang="ru-RU" dirty="0" err="1" smtClean="0"/>
              <a:t>Ао</a:t>
            </a:r>
            <a:r>
              <a:rPr lang="ru-RU" dirty="0" smtClean="0"/>
              <a:t> -4,5мм.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УЗИ органов брюшной полости и почек от 09.11.16.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Печень: правая доля-3,9см; левая доля-2,2см. Структура однородная. Воротная вена </a:t>
            </a:r>
            <a:r>
              <a:rPr lang="en-US" dirty="0" smtClean="0"/>
              <a:t>N</a:t>
            </a:r>
            <a:r>
              <a:rPr lang="ru-RU" dirty="0" smtClean="0"/>
              <a:t>. Селезеночная вена </a:t>
            </a:r>
            <a:r>
              <a:rPr lang="en-US" dirty="0" smtClean="0"/>
              <a:t>N</a:t>
            </a:r>
            <a:r>
              <a:rPr lang="ru-RU" dirty="0" smtClean="0"/>
              <a:t>. Холедох </a:t>
            </a:r>
            <a:r>
              <a:rPr lang="en-US" dirty="0" smtClean="0"/>
              <a:t>N</a:t>
            </a:r>
            <a:r>
              <a:rPr lang="ru-RU" dirty="0" smtClean="0"/>
              <a:t>. Селезенка 3,4х1,8см, структура однородная. Желчный пузырь правильной формы, стенки умеренно утолщены в </a:t>
            </a:r>
          </a:p>
          <a:p>
            <a:r>
              <a:rPr lang="ru-RU" dirty="0" smtClean="0"/>
              <a:t>Поджелудочная железа не </a:t>
            </a:r>
            <a:r>
              <a:rPr lang="ru-RU" dirty="0" err="1" smtClean="0"/>
              <a:t>лацируется</a:t>
            </a:r>
            <a:r>
              <a:rPr lang="ru-RU" dirty="0" smtClean="0"/>
              <a:t> (за газом). </a:t>
            </a:r>
          </a:p>
          <a:p>
            <a:r>
              <a:rPr lang="ru-RU" dirty="0" smtClean="0"/>
              <a:t>Почки: правая-3,6х1,8см, левая-4,0х2,2см. Почки осмотрены в положении на спине – </a:t>
            </a:r>
            <a:r>
              <a:rPr lang="ru-RU" dirty="0" err="1" smtClean="0"/>
              <a:t>контуры-б</a:t>
            </a:r>
            <a:r>
              <a:rPr lang="ru-RU" dirty="0" smtClean="0"/>
              <a:t>/о. Паренхима дифференцируется, ЧЛС сомкнуты. Эхогенность паренхимы повышена. Надпочечники –б/о. Мочевой пузырь пустой. </a:t>
            </a:r>
          </a:p>
          <a:p>
            <a:r>
              <a:rPr lang="ru-RU" b="1" u="sng" dirty="0" smtClean="0"/>
              <a:t>Заключение:</a:t>
            </a:r>
            <a:r>
              <a:rPr lang="ru-RU" dirty="0" smtClean="0"/>
              <a:t> </a:t>
            </a:r>
            <a:r>
              <a:rPr lang="ru-RU" dirty="0" err="1" smtClean="0"/>
              <a:t>Дисхолия</a:t>
            </a:r>
            <a:r>
              <a:rPr lang="ru-RU" dirty="0" smtClean="0"/>
              <a:t>.  Диффузные изменения желчного пузыря и почек.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УЗИ </a:t>
            </a:r>
            <a:r>
              <a:rPr lang="ru-RU" dirty="0" err="1" smtClean="0"/>
              <a:t>пилорического</a:t>
            </a:r>
            <a:r>
              <a:rPr lang="ru-RU" dirty="0" smtClean="0"/>
              <a:t> отдела. От 10.11.16.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Длина-1см.</a:t>
            </a:r>
          </a:p>
          <a:p>
            <a:r>
              <a:rPr lang="ru-RU" dirty="0" smtClean="0"/>
              <a:t>Общий диаметр-0,6см.</a:t>
            </a:r>
          </a:p>
          <a:p>
            <a:r>
              <a:rPr lang="ru-RU" dirty="0" smtClean="0"/>
              <a:t>Толщина мышечного слоя-0,3см.</a:t>
            </a:r>
          </a:p>
          <a:p>
            <a:r>
              <a:rPr lang="ru-RU" b="1" u="sng" dirty="0" smtClean="0"/>
              <a:t>Заключение:</a:t>
            </a:r>
            <a:r>
              <a:rPr lang="ru-RU" dirty="0" smtClean="0"/>
              <a:t> данных за пилоростеноз нет.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НСГ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285728"/>
            <a:ext cx="652462" cy="3017520"/>
          </a:xfrm>
        </p:spPr>
        <p:txBody>
          <a:bodyPr/>
          <a:lstStyle/>
          <a:p>
            <a:r>
              <a:rPr lang="ru-RU" dirty="0" smtClean="0"/>
              <a:t>НСГ от 09.11.16.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НСГ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Структурность мозга снижена, грубо.  </a:t>
            </a:r>
          </a:p>
          <a:p>
            <a:pPr>
              <a:buNone/>
            </a:pPr>
            <a:r>
              <a:rPr lang="en-US" dirty="0" err="1" smtClean="0"/>
              <a:t>Vls</a:t>
            </a:r>
            <a:r>
              <a:rPr lang="en-US" dirty="0" smtClean="0"/>
              <a:t>=</a:t>
            </a:r>
            <a:r>
              <a:rPr lang="en-US" dirty="0" err="1" smtClean="0"/>
              <a:t>Vld</a:t>
            </a:r>
            <a:r>
              <a:rPr lang="en-US" dirty="0" smtClean="0"/>
              <a:t> -18/4=19/11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Незрелость головного мозга. СЭК с 2-х сторон.  ВУИ? </a:t>
            </a:r>
            <a:r>
              <a:rPr lang="ru-RU" dirty="0" err="1" smtClean="0"/>
              <a:t>Вентрикулодилатация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Структурность мозга снижена, грубо.  </a:t>
            </a:r>
          </a:p>
          <a:p>
            <a:pPr>
              <a:buNone/>
            </a:pPr>
            <a:r>
              <a:rPr lang="en-US" dirty="0" err="1" smtClean="0"/>
              <a:t>Vls</a:t>
            </a:r>
            <a:r>
              <a:rPr lang="en-US" dirty="0" smtClean="0"/>
              <a:t>=</a:t>
            </a:r>
            <a:r>
              <a:rPr lang="en-US" dirty="0" err="1" smtClean="0"/>
              <a:t>Vld</a:t>
            </a:r>
            <a:r>
              <a:rPr lang="en-US" dirty="0" smtClean="0"/>
              <a:t> -</a:t>
            </a:r>
            <a:r>
              <a:rPr lang="ru-RU" dirty="0" smtClean="0"/>
              <a:t>20</a:t>
            </a:r>
            <a:r>
              <a:rPr lang="en-US" dirty="0" smtClean="0"/>
              <a:t>/</a:t>
            </a:r>
            <a:r>
              <a:rPr lang="ru-RU" dirty="0" smtClean="0"/>
              <a:t>9</a:t>
            </a:r>
            <a:r>
              <a:rPr lang="en-US" dirty="0" smtClean="0"/>
              <a:t>=19/</a:t>
            </a:r>
            <a:r>
              <a:rPr lang="ru-RU" dirty="0" smtClean="0"/>
              <a:t>9. </a:t>
            </a:r>
          </a:p>
          <a:p>
            <a:pPr>
              <a:buNone/>
            </a:pPr>
            <a:r>
              <a:rPr lang="ru-RU" dirty="0" smtClean="0"/>
              <a:t>Незрелость головного мозга. СЭК с 2-х сторон.  ВУИ? </a:t>
            </a:r>
            <a:r>
              <a:rPr lang="ru-RU" dirty="0" err="1" smtClean="0"/>
              <a:t>Вентрикулодилатация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Нарушение </a:t>
            </a:r>
            <a:r>
              <a:rPr lang="ru-RU" dirty="0" err="1" smtClean="0"/>
              <a:t>ликвородинамики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526138"/>
          </a:xfrm>
        </p:spPr>
        <p:txBody>
          <a:bodyPr>
            <a:normAutofit fontScale="92500"/>
          </a:bodyPr>
          <a:lstStyle/>
          <a:p>
            <a:r>
              <a:rPr lang="ru-RU" u="sng" dirty="0" smtClean="0"/>
              <a:t>Дыхание:</a:t>
            </a:r>
            <a:r>
              <a:rPr lang="ru-RU" dirty="0" smtClean="0"/>
              <a:t> На ИВЛ.  ЭТТ №3,0, глубина стояния 2,5. </a:t>
            </a:r>
            <a:r>
              <a:rPr lang="en-US" dirty="0" smtClean="0"/>
              <a:t>PiP-25</a:t>
            </a:r>
            <a:r>
              <a:rPr lang="ru-RU" dirty="0" smtClean="0"/>
              <a:t> см Н</a:t>
            </a:r>
            <a:r>
              <a:rPr lang="ru-RU" baseline="-25000" dirty="0" smtClean="0"/>
              <a:t>2</a:t>
            </a:r>
            <a:r>
              <a:rPr lang="ru-RU" dirty="0" smtClean="0"/>
              <a:t>О; </a:t>
            </a:r>
            <a:r>
              <a:rPr lang="en-US" dirty="0" smtClean="0"/>
              <a:t>PEEP-6</a:t>
            </a:r>
            <a:r>
              <a:rPr lang="ru-RU" dirty="0" smtClean="0"/>
              <a:t>,0 см Н</a:t>
            </a:r>
            <a:r>
              <a:rPr lang="ru-RU" baseline="-25000" dirty="0" smtClean="0"/>
              <a:t>2</a:t>
            </a:r>
            <a:r>
              <a:rPr lang="ru-RU" dirty="0" smtClean="0"/>
              <a:t>О; </a:t>
            </a:r>
            <a:r>
              <a:rPr lang="en-US" dirty="0" smtClean="0"/>
              <a:t>Tin- 0</a:t>
            </a:r>
            <a:r>
              <a:rPr lang="ru-RU" dirty="0" smtClean="0"/>
              <a:t>,32; ЧД</a:t>
            </a:r>
            <a:r>
              <a:rPr lang="en-US" dirty="0" smtClean="0"/>
              <a:t> an 60</a:t>
            </a:r>
            <a:r>
              <a:rPr lang="ru-RU" dirty="0" smtClean="0"/>
              <a:t>; </a:t>
            </a:r>
            <a:r>
              <a:rPr lang="en-US" dirty="0" err="1" smtClean="0"/>
              <a:t>FiO</a:t>
            </a:r>
            <a:r>
              <a:rPr lang="ru-RU" baseline="-25000" dirty="0" smtClean="0"/>
              <a:t>2</a:t>
            </a:r>
            <a:r>
              <a:rPr lang="en-US" dirty="0" smtClean="0"/>
              <a:t>- 0</a:t>
            </a:r>
            <a:r>
              <a:rPr lang="ru-RU" dirty="0" smtClean="0"/>
              <a:t>,6. Дыхание жесткое, проводится во все отделы, проводные, </a:t>
            </a:r>
            <a:r>
              <a:rPr lang="ru-RU" dirty="0" err="1" smtClean="0"/>
              <a:t>крепитирующие</a:t>
            </a:r>
            <a:r>
              <a:rPr lang="ru-RU" dirty="0" smtClean="0"/>
              <a:t> хрипы, в большом количестве, с 2-х сторон. </a:t>
            </a:r>
          </a:p>
          <a:p>
            <a:r>
              <a:rPr lang="ru-RU" dirty="0" smtClean="0"/>
              <a:t>Отделяемое из ЭТТ: слизистое, в умеренном количестве. </a:t>
            </a:r>
          </a:p>
          <a:p>
            <a:r>
              <a:rPr lang="ru-RU" u="sng" dirty="0" smtClean="0"/>
              <a:t>Система органов кровообращения:</a:t>
            </a:r>
            <a:r>
              <a:rPr lang="ru-RU" dirty="0" smtClean="0"/>
              <a:t> Тоны сердца приглушены. ЧСС-136 в мин. Время наполнения капилляров 3 сек.</a:t>
            </a:r>
          </a:p>
          <a:p>
            <a:endParaRPr lang="ru-RU" u="sng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Rg-</a:t>
            </a:r>
            <a:r>
              <a:rPr lang="ru-RU" dirty="0" err="1" smtClean="0"/>
              <a:t>ма</a:t>
            </a:r>
            <a:r>
              <a:rPr lang="ru-RU" dirty="0" smtClean="0"/>
              <a:t> органов грудной полости от 09.11.16.</a:t>
            </a:r>
            <a:endParaRPr lang="ru-RU" dirty="0"/>
          </a:p>
        </p:txBody>
      </p:sp>
      <p:pic>
        <p:nvPicPr>
          <p:cNvPr id="5" name="Содержимое 4" descr="DSC_0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857784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Легочные поля пониженной прозрачности с обеих сторон за счет неоднородной, неравномерной инфильтрации на фоне сгущенного, деформированного интерстициального рисунка. На фоне уплотненной легочной ткани прослеживается «</a:t>
            </a:r>
            <a:r>
              <a:rPr lang="ru-RU" dirty="0" err="1" smtClean="0"/>
              <a:t>бронхограмма</a:t>
            </a:r>
            <a:r>
              <a:rPr lang="ru-RU" dirty="0" smtClean="0"/>
              <a:t>». Тень средостения умеренно расширена в поперечнике за счет сердца, контуры нечеткие. </a:t>
            </a:r>
            <a:r>
              <a:rPr lang="ru-RU" dirty="0" err="1" smtClean="0"/>
              <a:t>Дифрагма</a:t>
            </a:r>
            <a:r>
              <a:rPr lang="ru-RU" dirty="0" smtClean="0"/>
              <a:t>, синусы в </a:t>
            </a:r>
            <a:r>
              <a:rPr lang="en-US" dirty="0" smtClean="0"/>
              <a:t>N</a:t>
            </a:r>
            <a:r>
              <a:rPr lang="ru-RU" dirty="0" smtClean="0"/>
              <a:t>. Э/трубка – чуть выше бифуркации трахеи. </a:t>
            </a:r>
          </a:p>
          <a:p>
            <a:r>
              <a:rPr lang="ru-RU" b="1" dirty="0" err="1" smtClean="0"/>
              <a:t>З-ие</a:t>
            </a:r>
            <a:r>
              <a:rPr lang="ru-RU" b="1" dirty="0" smtClean="0"/>
              <a:t>: </a:t>
            </a:r>
            <a:r>
              <a:rPr lang="ru-RU" dirty="0" smtClean="0"/>
              <a:t>течение двусторонней пневмонии, угрожаем. По БЛД.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07904" y="1916832"/>
            <a:ext cx="136416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Rg</a:t>
            </a:r>
            <a:r>
              <a:rPr lang="ru-RU" dirty="0" smtClean="0"/>
              <a:t>-</a:t>
            </a:r>
            <a:r>
              <a:rPr lang="ru-RU" dirty="0" err="1" smtClean="0"/>
              <a:t>ма</a:t>
            </a:r>
            <a:r>
              <a:rPr lang="ru-RU" dirty="0" smtClean="0"/>
              <a:t> органов брюшной полости (</a:t>
            </a:r>
            <a:r>
              <a:rPr lang="ru-RU" dirty="0" err="1" smtClean="0"/>
              <a:t>латеропозиция</a:t>
            </a:r>
            <a:r>
              <a:rPr lang="ru-RU" dirty="0" smtClean="0"/>
              <a:t>) от 09.11.16. 13</a:t>
            </a:r>
            <a:r>
              <a:rPr lang="ru-RU" baseline="30000" dirty="0" smtClean="0"/>
              <a:t>50</a:t>
            </a:r>
            <a:endParaRPr lang="ru-RU" dirty="0"/>
          </a:p>
        </p:txBody>
      </p:sp>
      <p:pic>
        <p:nvPicPr>
          <p:cNvPr id="5" name="Содержимое 4" descr="DSC_07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744" y="2643182"/>
            <a:ext cx="4959848" cy="2786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Без </a:t>
            </a:r>
            <a:r>
              <a:rPr lang="en-US" dirty="0" smtClean="0"/>
              <a:t>Rg</a:t>
            </a:r>
            <a:r>
              <a:rPr lang="ru-RU" dirty="0" smtClean="0"/>
              <a:t>-динамики в сравнении с исследованием от 08.11.16. – вздутие петель кишечника уменьшилось, видимых уровней жидкости и свободного газа не определяется. Пневматизация задних отделов брюшной полости несколько снижена (исключать свободную жидкость?)</a:t>
            </a:r>
          </a:p>
          <a:p>
            <a:r>
              <a:rPr lang="ru-RU" b="1" dirty="0" err="1" smtClean="0"/>
              <a:t>З-ие</a:t>
            </a:r>
            <a:r>
              <a:rPr lang="ru-RU" b="1" dirty="0" smtClean="0"/>
              <a:t>: </a:t>
            </a:r>
            <a:r>
              <a:rPr lang="ru-RU" dirty="0" smtClean="0"/>
              <a:t>без отрицательной </a:t>
            </a:r>
            <a:r>
              <a:rPr lang="en-US" dirty="0" smtClean="0"/>
              <a:t>Rg</a:t>
            </a:r>
            <a:r>
              <a:rPr lang="ru-RU" dirty="0" smtClean="0"/>
              <a:t>-динамики.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Rg-</a:t>
            </a:r>
            <a:r>
              <a:rPr lang="ru-RU" dirty="0" err="1" smtClean="0"/>
              <a:t>ма</a:t>
            </a:r>
            <a:r>
              <a:rPr lang="ru-RU" dirty="0" smtClean="0"/>
              <a:t> органов грудной и брюшной полостей (вертикально) от 09.11.16. 17</a:t>
            </a:r>
            <a:r>
              <a:rPr lang="ru-RU" baseline="30000" dirty="0" smtClean="0"/>
              <a:t>15</a:t>
            </a:r>
            <a:endParaRPr lang="ru-RU" dirty="0"/>
          </a:p>
        </p:txBody>
      </p:sp>
      <p:pic>
        <p:nvPicPr>
          <p:cNvPr id="5" name="Содержимое 4" descr="DSC_07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815441" cy="47783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Отмечается выраженная отрицательная динамика со стороны </a:t>
            </a:r>
            <a:r>
              <a:rPr lang="ru-RU" dirty="0" err="1" smtClean="0"/>
              <a:t>легких-снижение</a:t>
            </a:r>
            <a:r>
              <a:rPr lang="ru-RU" dirty="0" smtClean="0"/>
              <a:t> </a:t>
            </a:r>
            <a:r>
              <a:rPr lang="ru-RU" dirty="0" err="1" smtClean="0"/>
              <a:t>пневматизации</a:t>
            </a:r>
            <a:r>
              <a:rPr lang="ru-RU" dirty="0" smtClean="0"/>
              <a:t> до степени «белая грудная клетка» за счет инфильтрации, смешанного отека (возможно, заполнение альвеол патологическим содержимым). Контуры тени средостения и куполов диафрагма не дифференцируются. Синусы прослеживаются. Э/трубка –</a:t>
            </a:r>
            <a:r>
              <a:rPr lang="en-US" dirty="0" err="1" smtClean="0"/>
              <a:t>Th</a:t>
            </a:r>
            <a:r>
              <a:rPr lang="en-US" dirty="0" smtClean="0"/>
              <a:t> II</a:t>
            </a:r>
            <a:r>
              <a:rPr lang="ru-RU" dirty="0" smtClean="0"/>
              <a:t>. В брюшной полости значительно снижена </a:t>
            </a:r>
            <a:r>
              <a:rPr lang="ru-RU" dirty="0" err="1" smtClean="0"/>
              <a:t>пневматизация</a:t>
            </a:r>
            <a:r>
              <a:rPr lang="ru-RU" dirty="0" smtClean="0"/>
              <a:t> во всех отделах (единичные вкрапления воздуха). Свободного воздуха и уровней жидкости не определяется. </a:t>
            </a:r>
          </a:p>
          <a:p>
            <a:r>
              <a:rPr lang="ru-RU" b="1" dirty="0" err="1" smtClean="0"/>
              <a:t>З-ие</a:t>
            </a:r>
            <a:r>
              <a:rPr lang="ru-RU" b="1" dirty="0" smtClean="0"/>
              <a:t>: </a:t>
            </a:r>
            <a:r>
              <a:rPr lang="ru-RU" dirty="0" smtClean="0"/>
              <a:t>отрицательная динамика, нельзя исключить высокую кишечную непроходимость. 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872" y="2636912"/>
            <a:ext cx="895603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213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916113"/>
            <a:ext cx="4932362" cy="3070225"/>
          </a:xfrm>
          <a:noFill/>
        </p:spPr>
      </p:pic>
      <p:sp>
        <p:nvSpPr>
          <p:cNvPr id="25606" name="Содержимое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8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9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50006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73238"/>
            <a:ext cx="493236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88913"/>
            <a:ext cx="5148262" cy="2708275"/>
          </a:xfrm>
          <a:noFill/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5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F:\НЭК\Ткач, нм, 17.11.11. На посту 39\DSC0940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75" y="2997200"/>
            <a:ext cx="5191125" cy="389255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Ирригограмма</a:t>
            </a:r>
            <a:r>
              <a:rPr lang="ru-RU" dirty="0" smtClean="0"/>
              <a:t> в 2-х проекциях от 09.11.16. 18</a:t>
            </a:r>
            <a:r>
              <a:rPr lang="ru-RU" baseline="30000" dirty="0" smtClean="0"/>
              <a:t>10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Введено </a:t>
            </a:r>
            <a:r>
              <a:rPr lang="en-US" dirty="0" smtClean="0"/>
              <a:t>p/rectum </a:t>
            </a:r>
            <a:r>
              <a:rPr lang="ru-RU" dirty="0" smtClean="0"/>
              <a:t>30,0 </a:t>
            </a:r>
            <a:r>
              <a:rPr lang="ru-RU" dirty="0" err="1" smtClean="0"/>
              <a:t>р-ра</a:t>
            </a:r>
            <a:r>
              <a:rPr lang="ru-RU" dirty="0" smtClean="0"/>
              <a:t> (20,0 омнипака+10,0 </a:t>
            </a:r>
            <a:r>
              <a:rPr lang="ru-RU" dirty="0" err="1" smtClean="0"/>
              <a:t>физ.р-ра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Расположение петель толстого кишечника обычное, просвет достаточно равномерный. Контраст прошел до уровня поперечного отдела ободочной кишки.</a:t>
            </a:r>
          </a:p>
          <a:p>
            <a:r>
              <a:rPr lang="ru-RU" b="1" dirty="0" err="1" smtClean="0"/>
              <a:t>З-ие</a:t>
            </a:r>
            <a:r>
              <a:rPr lang="ru-RU" b="1" dirty="0" smtClean="0"/>
              <a:t>: </a:t>
            </a:r>
            <a:r>
              <a:rPr lang="ru-RU" dirty="0" smtClean="0"/>
              <a:t>толстый кишечник без видимых изменений.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_07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6673" y="1423640"/>
            <a:ext cx="3241187" cy="5033978"/>
          </a:xfrm>
        </p:spPr>
      </p:pic>
      <p:pic>
        <p:nvPicPr>
          <p:cNvPr id="6" name="Содержимое 5" descr="DSC_07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465538"/>
            <a:ext cx="3333796" cy="4950182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5589240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465538"/>
            <a:ext cx="936104" cy="811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Rg-</a:t>
            </a:r>
            <a:r>
              <a:rPr lang="ru-RU" dirty="0" err="1" smtClean="0"/>
              <a:t>ма</a:t>
            </a:r>
            <a:r>
              <a:rPr lang="ru-RU" dirty="0" smtClean="0"/>
              <a:t> органов грудной и брюшной полостей.09.11.16. 21</a:t>
            </a:r>
            <a:r>
              <a:rPr lang="ru-RU" baseline="30000" dirty="0" smtClean="0"/>
              <a:t>20</a:t>
            </a:r>
            <a:endParaRPr lang="ru-RU" dirty="0"/>
          </a:p>
        </p:txBody>
      </p:sp>
      <p:pic>
        <p:nvPicPr>
          <p:cNvPr id="5" name="Содержимое 4" descr="DSC_07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3452642" cy="4706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Ч/</a:t>
            </a:r>
            <a:r>
              <a:rPr lang="ru-RU" dirty="0" err="1" smtClean="0"/>
              <a:t>з</a:t>
            </a:r>
            <a:r>
              <a:rPr lang="ru-RU" dirty="0" smtClean="0"/>
              <a:t> 30 мин после введения в желудок по зонду </a:t>
            </a:r>
            <a:r>
              <a:rPr lang="ru-RU" dirty="0" err="1" smtClean="0"/>
              <a:t>омнипака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Контрастное </a:t>
            </a:r>
            <a:r>
              <a:rPr lang="ru-RU" dirty="0" err="1" smtClean="0"/>
              <a:t>в-во</a:t>
            </a:r>
            <a:r>
              <a:rPr lang="ru-RU" dirty="0" smtClean="0"/>
              <a:t> определяется в желудке, а также в тонком кишечнике (в малом объеме). Небольшая задержка контраста в выходном отделе желудка? Отмечается улучшение </a:t>
            </a:r>
            <a:r>
              <a:rPr lang="ru-RU" dirty="0" err="1" smtClean="0"/>
              <a:t>пневматизации</a:t>
            </a:r>
            <a:r>
              <a:rPr lang="ru-RU" dirty="0" smtClean="0"/>
              <a:t> легочных полей (стали прослеживаться контуры тени средостения- округлой формы, умеренно расширено). Диафрагма, синусы в </a:t>
            </a:r>
            <a:r>
              <a:rPr lang="en-US" dirty="0" smtClean="0"/>
              <a:t>N</a:t>
            </a:r>
            <a:r>
              <a:rPr lang="ru-RU" dirty="0" smtClean="0"/>
              <a:t>. </a:t>
            </a:r>
          </a:p>
          <a:p>
            <a:r>
              <a:rPr lang="ru-RU" b="1" dirty="0" err="1" smtClean="0"/>
              <a:t>З-ие</a:t>
            </a:r>
            <a:r>
              <a:rPr lang="ru-RU" b="1" dirty="0" smtClean="0"/>
              <a:t>: </a:t>
            </a:r>
            <a:r>
              <a:rPr lang="ru-RU" dirty="0" smtClean="0"/>
              <a:t>положительная динамика по легким. </a:t>
            </a:r>
          </a:p>
          <a:p>
            <a:r>
              <a:rPr lang="ru-RU" dirty="0" smtClean="0"/>
              <a:t>Пассаж продолжать.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Rg-</a:t>
            </a:r>
            <a:r>
              <a:rPr lang="ru-RU" dirty="0" smtClean="0"/>
              <a:t>мы брюшной полости ч/</a:t>
            </a:r>
            <a:r>
              <a:rPr lang="ru-RU" dirty="0" err="1" smtClean="0"/>
              <a:t>з</a:t>
            </a:r>
            <a:r>
              <a:rPr lang="ru-RU" dirty="0" smtClean="0"/>
              <a:t> (1 ч30мин вертикально) от 09.11.16. 22</a:t>
            </a:r>
            <a:r>
              <a:rPr lang="ru-RU" baseline="30000" dirty="0" smtClean="0"/>
              <a:t>20</a:t>
            </a:r>
            <a:endParaRPr lang="ru-RU" dirty="0"/>
          </a:p>
        </p:txBody>
      </p:sp>
      <p:pic>
        <p:nvPicPr>
          <p:cNvPr id="5" name="Содержимое 4" descr="DSC_07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5317" y="1745241"/>
            <a:ext cx="3296683" cy="48616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Контраст, по-прежнему в большом объеме сохраняется в желудке (с выраженными перистальтическими волнами), в </a:t>
            </a:r>
            <a:r>
              <a:rPr lang="ru-RU" dirty="0" err="1" smtClean="0"/>
              <a:t>остальном-без</a:t>
            </a:r>
            <a:r>
              <a:rPr lang="ru-RU" dirty="0" smtClean="0"/>
              <a:t> динамики.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51920" y="5013176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097642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Система органов пищеварения: </a:t>
            </a:r>
            <a:r>
              <a:rPr lang="ru-RU" dirty="0" smtClean="0"/>
              <a:t>язык сухой, налета нет. У ребенка некротический энтероколит. Кормление </a:t>
            </a:r>
            <a:r>
              <a:rPr lang="ru-RU" dirty="0" err="1" smtClean="0"/>
              <a:t>энтеральное</a:t>
            </a:r>
            <a:r>
              <a:rPr lang="ru-RU" dirty="0" smtClean="0"/>
              <a:t>. Живот мягкий, умеренно вздут, петли </a:t>
            </a:r>
            <a:r>
              <a:rPr lang="ru-RU" dirty="0" err="1" smtClean="0"/>
              <a:t>контурируются</a:t>
            </a:r>
            <a:r>
              <a:rPr lang="ru-RU" dirty="0" smtClean="0"/>
              <a:t>. Перистальтика ослаблена, отсутствует. Отечность передней брюшной стенки. </a:t>
            </a:r>
            <a:r>
              <a:rPr lang="ru-RU" dirty="0" err="1" smtClean="0"/>
              <a:t>Перитонеальные</a:t>
            </a:r>
            <a:r>
              <a:rPr lang="ru-RU" dirty="0" smtClean="0"/>
              <a:t> симптомы нет? Печень +2,0 см из под края реберной дуги, край плотный, закругленный. Селезенка не пальпируется. Стула нет. Остаток пуповины сухой. Пупочная ранка чистая.</a:t>
            </a:r>
          </a:p>
          <a:p>
            <a:r>
              <a:rPr lang="ru-RU" u="sng" dirty="0" smtClean="0"/>
              <a:t>Система органов мочевыделения:</a:t>
            </a:r>
            <a:r>
              <a:rPr lang="ru-RU" dirty="0" smtClean="0"/>
              <a:t> по мочевому катетеру интенсивно-желтая моча.  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Rg-</a:t>
            </a:r>
            <a:r>
              <a:rPr lang="ru-RU" dirty="0" err="1" smtClean="0"/>
              <a:t>ма</a:t>
            </a:r>
            <a:r>
              <a:rPr lang="ru-RU" dirty="0" smtClean="0"/>
              <a:t> органов брюшной полости от 09.11.16. 23</a:t>
            </a:r>
            <a:r>
              <a:rPr lang="ru-RU" baseline="30000" dirty="0" smtClean="0"/>
              <a:t>50</a:t>
            </a:r>
            <a:endParaRPr lang="ru-RU" dirty="0"/>
          </a:p>
        </p:txBody>
      </p:sp>
      <p:pic>
        <p:nvPicPr>
          <p:cNvPr id="5" name="Содержимое 4" descr="DSC_07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7579" y="1722438"/>
            <a:ext cx="4023141" cy="4706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Без существенной </a:t>
            </a:r>
            <a:r>
              <a:rPr lang="en-US" dirty="0" smtClean="0"/>
              <a:t>Rg</a:t>
            </a:r>
            <a:r>
              <a:rPr lang="ru-RU" dirty="0" smtClean="0"/>
              <a:t>-динамики- </a:t>
            </a:r>
            <a:r>
              <a:rPr lang="ru-RU" dirty="0" err="1" smtClean="0"/>
              <a:t>контрастирование</a:t>
            </a:r>
            <a:r>
              <a:rPr lang="ru-RU" dirty="0" smtClean="0"/>
              <a:t> тонкого кишечника несколько увеличилось, частично контраст сохраняется в желудке (</a:t>
            </a:r>
            <a:r>
              <a:rPr lang="ru-RU" dirty="0" err="1" smtClean="0"/>
              <a:t>пилорический</a:t>
            </a:r>
            <a:r>
              <a:rPr lang="ru-RU" dirty="0" smtClean="0"/>
              <a:t> отдел визуализируется, как суженный?)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872" y="1666526"/>
            <a:ext cx="990848" cy="826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Контрольная </a:t>
            </a:r>
            <a:r>
              <a:rPr lang="en-US" dirty="0" smtClean="0"/>
              <a:t>Rg</a:t>
            </a:r>
            <a:r>
              <a:rPr lang="ru-RU" dirty="0" smtClean="0"/>
              <a:t>-</a:t>
            </a:r>
            <a:r>
              <a:rPr lang="ru-RU" dirty="0" err="1" smtClean="0"/>
              <a:t>ма</a:t>
            </a:r>
            <a:r>
              <a:rPr lang="ru-RU" dirty="0" smtClean="0"/>
              <a:t> органов грудной и брюшной полостей от 10.11.16. 5</a:t>
            </a:r>
            <a:r>
              <a:rPr lang="ru-RU" baseline="30000" dirty="0" smtClean="0"/>
              <a:t>50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DSC_07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22438"/>
            <a:ext cx="3477991" cy="50036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Rg</a:t>
            </a:r>
            <a:r>
              <a:rPr lang="ru-RU" dirty="0" smtClean="0"/>
              <a:t>-картина прежняя. Судить о поступлении контрастного </a:t>
            </a:r>
            <a:r>
              <a:rPr lang="ru-RU" dirty="0" err="1" smtClean="0"/>
              <a:t>в-ва</a:t>
            </a:r>
            <a:r>
              <a:rPr lang="ru-RU" dirty="0" smtClean="0"/>
              <a:t> в толстый кишечник не представляется возможным, т.к. в толстом кишечнике сохраняется контраст  после </a:t>
            </a:r>
            <a:r>
              <a:rPr lang="ru-RU" dirty="0" err="1" smtClean="0"/>
              <a:t>ирригографии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З-ие</a:t>
            </a:r>
            <a:r>
              <a:rPr lang="ru-RU" b="1" dirty="0" smtClean="0"/>
              <a:t>: </a:t>
            </a:r>
            <a:r>
              <a:rPr lang="ru-RU" dirty="0" smtClean="0"/>
              <a:t>пассаж контрастного </a:t>
            </a:r>
            <a:r>
              <a:rPr lang="ru-RU" dirty="0" err="1" smtClean="0"/>
              <a:t>в-ва</a:t>
            </a:r>
            <a:r>
              <a:rPr lang="ru-RU" dirty="0" smtClean="0"/>
              <a:t> по ЖКТ сохранен, замедлен (</a:t>
            </a:r>
            <a:r>
              <a:rPr lang="en-US" dirty="0" smtClean="0"/>
              <a:t>Rg-</a:t>
            </a:r>
            <a:r>
              <a:rPr lang="ru-RU" dirty="0" smtClean="0"/>
              <a:t>признаки врожденной высокой (частичной) кишечной непроходимости + нельзя исключить воспалительный процесс в кишечнике).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Rg</a:t>
            </a:r>
            <a:r>
              <a:rPr lang="ru-RU" dirty="0" smtClean="0"/>
              <a:t>-</a:t>
            </a:r>
            <a:r>
              <a:rPr lang="ru-RU" dirty="0" err="1" smtClean="0"/>
              <a:t>ма</a:t>
            </a:r>
            <a:r>
              <a:rPr lang="ru-RU" dirty="0" smtClean="0"/>
              <a:t> органов грудной полости от 10.11.16. 15</a:t>
            </a:r>
            <a:r>
              <a:rPr lang="ru-RU" baseline="30000" dirty="0" smtClean="0"/>
              <a:t>00</a:t>
            </a:r>
            <a:endParaRPr lang="ru-RU" dirty="0"/>
          </a:p>
        </p:txBody>
      </p:sp>
      <p:pic>
        <p:nvPicPr>
          <p:cNvPr id="5" name="Содержимое 4" descr="DSC_07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419403" cy="412823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Пневматизация легочных полей не ухудшилась, сохраняется неоднородная, неравномерная инфильтрация, с участками </a:t>
            </a:r>
            <a:r>
              <a:rPr lang="ru-RU" dirty="0" err="1" smtClean="0"/>
              <a:t>гиповентиляции</a:t>
            </a:r>
            <a:r>
              <a:rPr lang="ru-RU" dirty="0" smtClean="0"/>
              <a:t>. Тень средостения умеренно расширена в поперечнике, из-за поворота смещена влево, контуры прослеживаются. Диафрагма, синусы в </a:t>
            </a:r>
            <a:r>
              <a:rPr lang="en-US" dirty="0" smtClean="0"/>
              <a:t>N</a:t>
            </a:r>
            <a:r>
              <a:rPr lang="ru-RU" dirty="0" smtClean="0"/>
              <a:t>. В остальном без динамики.</a:t>
            </a:r>
          </a:p>
          <a:p>
            <a:r>
              <a:rPr lang="ru-RU" b="1" dirty="0" err="1" smtClean="0"/>
              <a:t>З-ие</a:t>
            </a:r>
            <a:r>
              <a:rPr lang="ru-RU" b="1" dirty="0" smtClean="0"/>
              <a:t>: </a:t>
            </a:r>
            <a:r>
              <a:rPr lang="ru-RU" dirty="0" smtClean="0"/>
              <a:t>без отрицательной </a:t>
            </a:r>
            <a:r>
              <a:rPr lang="en-US" dirty="0" smtClean="0"/>
              <a:t>Rg-</a:t>
            </a:r>
            <a:r>
              <a:rPr lang="ru-RU" dirty="0" smtClean="0"/>
              <a:t>динамики.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51920" y="2276872"/>
            <a:ext cx="93439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Антибактериальная терапия (</a:t>
            </a:r>
            <a:r>
              <a:rPr lang="ru-RU" dirty="0" err="1" smtClean="0"/>
              <a:t>меронем+ванкомицин+метрогил</a:t>
            </a:r>
            <a:r>
              <a:rPr lang="ru-RU" dirty="0" smtClean="0"/>
              <a:t> с 10.11.16.).</a:t>
            </a:r>
          </a:p>
          <a:p>
            <a:r>
              <a:rPr lang="ru-RU" dirty="0" smtClean="0"/>
              <a:t>Противогрибковая терапия (</a:t>
            </a:r>
            <a:r>
              <a:rPr lang="ru-RU" dirty="0" err="1" smtClean="0"/>
              <a:t>флуконазол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Трансфузия </a:t>
            </a:r>
            <a:r>
              <a:rPr lang="ru-RU" dirty="0" err="1" smtClean="0"/>
              <a:t>эр.массы</a:t>
            </a:r>
            <a:r>
              <a:rPr lang="ru-RU" dirty="0" smtClean="0"/>
              <a:t> №1 10.11.16.</a:t>
            </a:r>
          </a:p>
          <a:p>
            <a:r>
              <a:rPr lang="ru-RU" dirty="0" err="1" smtClean="0"/>
              <a:t>Добутамин</a:t>
            </a:r>
            <a:r>
              <a:rPr lang="ru-RU" dirty="0" smtClean="0"/>
              <a:t> 5-29мкг/кг/мин, адреналин 0,2-1мкг/кг/мин, </a:t>
            </a:r>
            <a:r>
              <a:rPr lang="ru-RU" dirty="0" err="1" smtClean="0"/>
              <a:t>лазикс</a:t>
            </a:r>
            <a:r>
              <a:rPr lang="ru-RU" dirty="0" smtClean="0"/>
              <a:t> 0,1-0,5мг/кг/час, </a:t>
            </a:r>
            <a:r>
              <a:rPr lang="ru-RU" dirty="0" err="1" smtClean="0"/>
              <a:t>инфузионная</a:t>
            </a:r>
            <a:r>
              <a:rPr lang="ru-RU" dirty="0" smtClean="0"/>
              <a:t> терапия и частичное ПП (глюкоза 20-10% с электролитами, </a:t>
            </a:r>
            <a:r>
              <a:rPr lang="ru-RU" dirty="0" err="1" smtClean="0"/>
              <a:t>аминовен</a:t>
            </a:r>
            <a:r>
              <a:rPr lang="ru-RU" dirty="0" smtClean="0"/>
              <a:t> 10% (отменен 10.11.16.) </a:t>
            </a:r>
            <a:r>
              <a:rPr lang="ru-RU" dirty="0" err="1" smtClean="0"/>
              <a:t>липофундин</a:t>
            </a:r>
            <a:r>
              <a:rPr lang="ru-RU" dirty="0" smtClean="0"/>
              <a:t> 20% (отменен 10.11.16), </a:t>
            </a:r>
            <a:r>
              <a:rPr lang="ru-RU" smtClean="0"/>
              <a:t>симптоматическая терапия.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Клинический диагноз: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Основной:</a:t>
            </a:r>
            <a:r>
              <a:rPr lang="ru-RU" dirty="0" smtClean="0"/>
              <a:t> 1. Врожденная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инфекция </a:t>
            </a:r>
            <a:r>
              <a:rPr lang="ru-RU" dirty="0" err="1" smtClean="0"/>
              <a:t>неуточненная</a:t>
            </a:r>
            <a:r>
              <a:rPr lang="ru-RU" dirty="0" smtClean="0"/>
              <a:t> с поражением легких, сердца. ЖКТ и головного мозга: двухсторонняя пневмония, кардит, некротический энтероколит, </a:t>
            </a:r>
            <a:r>
              <a:rPr lang="ru-RU" dirty="0" err="1" smtClean="0"/>
              <a:t>эпендиматит</a:t>
            </a:r>
            <a:r>
              <a:rPr lang="ru-RU" dirty="0" smtClean="0"/>
              <a:t>. </a:t>
            </a:r>
          </a:p>
          <a:p>
            <a:r>
              <a:rPr lang="ru-RU" b="1" u="sng" dirty="0" smtClean="0"/>
              <a:t>2. Конкурирующий диагноз: </a:t>
            </a:r>
            <a:r>
              <a:rPr lang="ru-RU" dirty="0" smtClean="0"/>
              <a:t>Ишемия мозга</a:t>
            </a:r>
            <a:r>
              <a:rPr lang="en-US" dirty="0" smtClean="0"/>
              <a:t> III</a:t>
            </a:r>
            <a:r>
              <a:rPr lang="ru-RU" dirty="0" smtClean="0"/>
              <a:t>степени (на фоне тяжелой </a:t>
            </a:r>
            <a:r>
              <a:rPr lang="ru-RU" dirty="0" err="1" smtClean="0"/>
              <a:t>преэклампсии</a:t>
            </a:r>
            <a:r>
              <a:rPr lang="ru-RU" dirty="0" smtClean="0"/>
              <a:t>, асфиксии в родах тяжелой степени). СЭК с двух сторон. Синдром угнетения ЦНС. </a:t>
            </a:r>
          </a:p>
          <a:p>
            <a:r>
              <a:rPr lang="ru-RU" b="1" u="sng" dirty="0" smtClean="0"/>
              <a:t>Осложнения основного: </a:t>
            </a:r>
            <a:r>
              <a:rPr lang="ru-RU" dirty="0" smtClean="0"/>
              <a:t>Синдром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недостаточности: ДН</a:t>
            </a:r>
            <a:r>
              <a:rPr lang="en-US" dirty="0" smtClean="0"/>
              <a:t> III</a:t>
            </a:r>
            <a:r>
              <a:rPr lang="ru-RU" dirty="0" err="1" smtClean="0"/>
              <a:t>ст</a:t>
            </a:r>
            <a:r>
              <a:rPr lang="ru-RU" dirty="0" smtClean="0"/>
              <a:t>, НК </a:t>
            </a:r>
            <a:r>
              <a:rPr lang="en-US" dirty="0" smtClean="0"/>
              <a:t>II – III</a:t>
            </a:r>
            <a:r>
              <a:rPr lang="ru-RU" dirty="0" err="1" smtClean="0"/>
              <a:t>ст</a:t>
            </a:r>
            <a:r>
              <a:rPr lang="ru-RU" dirty="0" smtClean="0"/>
              <a:t>, ОПН (анурия), парез кишечника. Анемия тяжелой степени. Синдром системной воспалительной реакции. Геморрагический синдром.</a:t>
            </a:r>
          </a:p>
          <a:p>
            <a:r>
              <a:rPr lang="ru-RU" b="1" u="sng" dirty="0" smtClean="0"/>
              <a:t>Сопутствующий: </a:t>
            </a:r>
            <a:r>
              <a:rPr lang="ru-RU" dirty="0" smtClean="0"/>
              <a:t>Врожденная высокая частичная кишечная непроходимость? ОНМТ. Недоношенность 29 недель.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Патологоанатомический диагноз.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 Врожденная инфекция с поражением легких, сердца, печени, головного мозга, кишечника: двусторонняя пневмония, межуточный миокардит, гепатит, </a:t>
            </a:r>
            <a:r>
              <a:rPr lang="ru-RU" dirty="0" err="1" smtClean="0"/>
              <a:t>эпендиматит</a:t>
            </a:r>
            <a:r>
              <a:rPr lang="ru-RU" dirty="0" smtClean="0"/>
              <a:t>, некротический энтероколит. (МКБ-Р.37.9). Бактериологический высев из крови </a:t>
            </a:r>
            <a:r>
              <a:rPr lang="en-US" dirty="0" smtClean="0"/>
              <a:t>Staphylococcus </a:t>
            </a:r>
            <a:r>
              <a:rPr lang="en-US" dirty="0" err="1" smtClean="0"/>
              <a:t>epidermidis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Нарушение мозгового кровообращения: </a:t>
            </a:r>
            <a:r>
              <a:rPr lang="ru-RU" dirty="0" err="1" smtClean="0"/>
              <a:t>внутрижелудочковые</a:t>
            </a:r>
            <a:r>
              <a:rPr lang="ru-RU" dirty="0" smtClean="0"/>
              <a:t> кровоизлияния </a:t>
            </a:r>
            <a:r>
              <a:rPr lang="en-US" dirty="0" smtClean="0"/>
              <a:t>III</a:t>
            </a:r>
            <a:r>
              <a:rPr lang="ru-RU" dirty="0" smtClean="0"/>
              <a:t> степени с распространением в </a:t>
            </a:r>
            <a:r>
              <a:rPr lang="en-US" dirty="0" smtClean="0"/>
              <a:t>IV</a:t>
            </a:r>
            <a:r>
              <a:rPr lang="ru-RU" dirty="0" smtClean="0"/>
              <a:t> желудочек, выходом на полушария мозжечка и на основание мозга; субарахноидальная гематома лобно-теменной области левого полушария мозга. (МКБ-Р52.2.).</a:t>
            </a:r>
          </a:p>
          <a:p>
            <a:r>
              <a:rPr lang="ru-RU" b="1" dirty="0" smtClean="0"/>
              <a:t>Осложнения.</a:t>
            </a:r>
            <a:r>
              <a:rPr lang="ru-RU" dirty="0" smtClean="0"/>
              <a:t> Синдром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недостаточности: застой желчи в желчных капиллярах, дистрофия </a:t>
            </a:r>
            <a:r>
              <a:rPr lang="ru-RU" dirty="0" err="1" smtClean="0"/>
              <a:t>гепатоцитов</a:t>
            </a:r>
            <a:r>
              <a:rPr lang="ru-RU" dirty="0" smtClean="0"/>
              <a:t>, некротический нефроз, межмышечный отек и дистрофия </a:t>
            </a:r>
            <a:r>
              <a:rPr lang="ru-RU" dirty="0" err="1" smtClean="0"/>
              <a:t>кардиомиоцитов</a:t>
            </a:r>
            <a:r>
              <a:rPr lang="ru-RU" dirty="0" smtClean="0"/>
              <a:t>. Асцит. Геморрагический </a:t>
            </a:r>
            <a:r>
              <a:rPr lang="ru-RU" dirty="0" err="1" smtClean="0"/>
              <a:t>синдром:кровоизлияния</a:t>
            </a:r>
            <a:r>
              <a:rPr lang="ru-RU" dirty="0" smtClean="0"/>
              <a:t> в серозные и слизистые оболочки, паренхиму внутренних органов. </a:t>
            </a:r>
            <a:r>
              <a:rPr lang="ru-RU" dirty="0" err="1" smtClean="0"/>
              <a:t>Вентрикулодилятация</a:t>
            </a:r>
            <a:r>
              <a:rPr lang="ru-RU" dirty="0" smtClean="0"/>
              <a:t>, </a:t>
            </a:r>
            <a:r>
              <a:rPr lang="ru-RU" dirty="0" err="1" smtClean="0"/>
              <a:t>перивентрикулярная</a:t>
            </a:r>
            <a:r>
              <a:rPr lang="ru-RU" dirty="0" smtClean="0"/>
              <a:t> </a:t>
            </a:r>
            <a:r>
              <a:rPr lang="ru-RU" dirty="0" err="1" smtClean="0"/>
              <a:t>лейкомаляция</a:t>
            </a:r>
            <a:r>
              <a:rPr lang="ru-RU" dirty="0" smtClean="0"/>
              <a:t>, отек головного мозга.</a:t>
            </a:r>
          </a:p>
          <a:p>
            <a:r>
              <a:rPr lang="ru-RU" b="1" dirty="0" smtClean="0"/>
              <a:t>Сопутствующие заболевания: </a:t>
            </a:r>
            <a:r>
              <a:rPr lang="ru-RU" dirty="0" err="1" smtClean="0"/>
              <a:t>Недоношенность,незрелость</a:t>
            </a:r>
            <a:r>
              <a:rPr lang="ru-RU" dirty="0" smtClean="0"/>
              <a:t> внутренних органов, очень низкая масса тела при рождении. </a:t>
            </a:r>
            <a:r>
              <a:rPr lang="ru-RU" dirty="0" err="1" smtClean="0"/>
              <a:t>Бронхолёгочная</a:t>
            </a:r>
            <a:r>
              <a:rPr lang="ru-RU" dirty="0" smtClean="0"/>
              <a:t> дисплазия, поздняя </a:t>
            </a:r>
            <a:r>
              <a:rPr lang="ru-RU" dirty="0" err="1" smtClean="0"/>
              <a:t>подострая</a:t>
            </a:r>
            <a:r>
              <a:rPr lang="ru-RU" dirty="0" smtClean="0"/>
              <a:t> </a:t>
            </a:r>
            <a:r>
              <a:rPr lang="ru-RU" dirty="0" err="1" smtClean="0"/>
              <a:t>фибропролиферативная</a:t>
            </a:r>
            <a:r>
              <a:rPr lang="ru-RU" dirty="0" smtClean="0"/>
              <a:t> стадия. </a:t>
            </a:r>
            <a:r>
              <a:rPr lang="ru-RU" dirty="0" err="1" smtClean="0"/>
              <a:t>Акцидентальная</a:t>
            </a:r>
            <a:r>
              <a:rPr lang="ru-RU" dirty="0" smtClean="0"/>
              <a:t> инволюция </a:t>
            </a:r>
            <a:r>
              <a:rPr lang="en-US" dirty="0" smtClean="0"/>
              <a:t>IV</a:t>
            </a:r>
            <a:r>
              <a:rPr lang="ru-RU" dirty="0" smtClean="0"/>
              <a:t> стадии.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09.11. 12</a:t>
            </a:r>
            <a:r>
              <a:rPr lang="ru-RU" baseline="30000" dirty="0" smtClean="0"/>
              <a:t>30</a:t>
            </a:r>
            <a:r>
              <a:rPr lang="ru-RU" dirty="0" smtClean="0"/>
              <a:t> – 14</a:t>
            </a:r>
            <a:r>
              <a:rPr lang="ru-RU" baseline="30000" dirty="0" smtClean="0"/>
              <a:t>30</a:t>
            </a:r>
            <a:r>
              <a:rPr lang="ru-RU" dirty="0" smtClean="0"/>
              <a:t> Реаниматолог.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ЧСС-150 в мин. АД-60/25/33мм.рт.ст.</a:t>
            </a:r>
          </a:p>
          <a:p>
            <a:r>
              <a:rPr lang="ru-RU" dirty="0" smtClean="0"/>
              <a:t>Состояние очень тяжелое, нестабильное. Тяжесть состояния обусловлена ДН </a:t>
            </a:r>
            <a:r>
              <a:rPr lang="en-US" dirty="0" smtClean="0"/>
              <a:t>III</a:t>
            </a:r>
            <a:r>
              <a:rPr lang="ru-RU" dirty="0" smtClean="0"/>
              <a:t>ст. На фоне двусторонней пневмонии, протекающим инфекционно-воспалительным процессом. Поражение ЦНС </a:t>
            </a:r>
            <a:r>
              <a:rPr lang="ru-RU" dirty="0" err="1" smtClean="0"/>
              <a:t>гипоксически-травматического</a:t>
            </a:r>
            <a:r>
              <a:rPr lang="ru-RU" dirty="0" smtClean="0"/>
              <a:t> характера. </a:t>
            </a:r>
          </a:p>
          <a:p>
            <a:r>
              <a:rPr lang="ru-RU" dirty="0" smtClean="0"/>
              <a:t>Дыхание ИВЛ с жесткими параметрами.</a:t>
            </a:r>
          </a:p>
          <a:p>
            <a:r>
              <a:rPr lang="ru-RU" dirty="0" smtClean="0"/>
              <a:t>Диурез сохранен.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Осмотр невролога. 09.11.16. 13.00.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u="sng" dirty="0" smtClean="0"/>
              <a:t>Заключение: </a:t>
            </a:r>
            <a:r>
              <a:rPr lang="ru-RU" dirty="0" smtClean="0"/>
              <a:t>Ишемия мозга. </a:t>
            </a:r>
            <a:r>
              <a:rPr lang="ru-RU" dirty="0" err="1" smtClean="0"/>
              <a:t>Субэпендимальное</a:t>
            </a:r>
            <a:r>
              <a:rPr lang="ru-RU" dirty="0" smtClean="0"/>
              <a:t> кровоизлияние с 2-х сторон. Синдром угнетения.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09.11. 14</a:t>
            </a:r>
            <a:r>
              <a:rPr lang="ru-RU" baseline="30000" dirty="0" smtClean="0"/>
              <a:t>30</a:t>
            </a:r>
            <a:r>
              <a:rPr lang="ru-RU" dirty="0" smtClean="0"/>
              <a:t> Осмотр хирурга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Заключение: на момент осмотра данных за перфорацию полого органа и явлений перитонита нет. </a:t>
            </a:r>
          </a:p>
          <a:p>
            <a:r>
              <a:rPr lang="ru-RU" u="sng" dirty="0" err="1" smtClean="0"/>
              <a:t>Рек-но</a:t>
            </a:r>
            <a:r>
              <a:rPr lang="ru-RU" u="sng" dirty="0" smtClean="0"/>
              <a:t>: </a:t>
            </a:r>
            <a:r>
              <a:rPr lang="ru-RU" dirty="0" smtClean="0"/>
              <a:t>обзорная рентгенограмма органов брюшной полости в прямой проекции.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09.11. 18</a:t>
            </a:r>
            <a:r>
              <a:rPr lang="ru-RU" baseline="30000" dirty="0" smtClean="0"/>
              <a:t>00</a:t>
            </a:r>
            <a:r>
              <a:rPr lang="ru-RU" dirty="0" smtClean="0"/>
              <a:t> Реаниматолог.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883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ЧСС-140 в мин. АД-54/13(33)</a:t>
            </a:r>
            <a:r>
              <a:rPr lang="ru-RU" dirty="0" err="1" smtClean="0"/>
              <a:t>мм.рт.ст</a:t>
            </a:r>
            <a:r>
              <a:rPr lang="ru-RU" dirty="0" smtClean="0"/>
              <a:t>. Т-36,8С.</a:t>
            </a:r>
          </a:p>
          <a:p>
            <a:r>
              <a:rPr lang="ru-RU" dirty="0" smtClean="0"/>
              <a:t>Состояние тяжелое, относительно стабильное. На ИВЛ с параметрами: </a:t>
            </a:r>
            <a:r>
              <a:rPr lang="en-US" dirty="0" err="1" smtClean="0"/>
              <a:t>PiP</a:t>
            </a:r>
            <a:r>
              <a:rPr lang="ru-RU" dirty="0" smtClean="0"/>
              <a:t>-25, </a:t>
            </a:r>
            <a:r>
              <a:rPr lang="en-US" dirty="0" smtClean="0"/>
              <a:t>PeeP-6, F-60, FiO</a:t>
            </a:r>
            <a:r>
              <a:rPr lang="en-US" baseline="-25000" dirty="0" smtClean="0"/>
              <a:t>2 </a:t>
            </a:r>
            <a:r>
              <a:rPr lang="en-US" dirty="0" smtClean="0"/>
              <a:t>-0,6, Tins-0,3c</a:t>
            </a:r>
            <a:r>
              <a:rPr lang="ru-RU" dirty="0" smtClean="0"/>
              <a:t>. КЩС в пределах </a:t>
            </a:r>
            <a:r>
              <a:rPr lang="ru-RU" dirty="0" err="1" smtClean="0"/>
              <a:t>субкомпенсации</a:t>
            </a:r>
            <a:r>
              <a:rPr lang="ru-RU" dirty="0" smtClean="0"/>
              <a:t> по метаболическому ацидозу. </a:t>
            </a:r>
            <a:r>
              <a:rPr lang="en-US" dirty="0" smtClean="0"/>
              <a:t>pH-7,28; pO</a:t>
            </a:r>
            <a:r>
              <a:rPr lang="en-US" baseline="-25000" dirty="0" smtClean="0"/>
              <a:t>2 </a:t>
            </a:r>
            <a:r>
              <a:rPr lang="en-US" dirty="0" smtClean="0"/>
              <a:t>-33; pCO</a:t>
            </a:r>
            <a:r>
              <a:rPr lang="en-US" baseline="-25000" dirty="0" smtClean="0"/>
              <a:t>2</a:t>
            </a:r>
            <a:r>
              <a:rPr lang="en-US" dirty="0" smtClean="0"/>
              <a:t>-44; BE-6,2. </a:t>
            </a:r>
            <a:r>
              <a:rPr lang="ru-RU" dirty="0" smtClean="0"/>
              <a:t>Умеренная гипоксемия. </a:t>
            </a:r>
          </a:p>
          <a:p>
            <a:r>
              <a:rPr lang="ru-RU" dirty="0" err="1" smtClean="0"/>
              <a:t>Генерализованная</a:t>
            </a:r>
            <a:r>
              <a:rPr lang="ru-RU" dirty="0" smtClean="0"/>
              <a:t> пастозность. Склонность к гипотензии (среднее АД – 33мм.рт.ст.)</a:t>
            </a:r>
          </a:p>
          <a:p>
            <a:r>
              <a:rPr lang="ru-RU" dirty="0" smtClean="0"/>
              <a:t>Дыхание ослабленное, жесткое с рассеянными разнокалиберными хрипами. </a:t>
            </a:r>
          </a:p>
          <a:p>
            <a:r>
              <a:rPr lang="ru-RU" dirty="0" smtClean="0"/>
              <a:t>Диурез&gt;2,5мл/кг/час. Стула не было.</a:t>
            </a:r>
          </a:p>
          <a:p>
            <a:r>
              <a:rPr lang="ru-RU" dirty="0" smtClean="0"/>
              <a:t>Мокрота с розоватым окрашиванием.</a:t>
            </a:r>
          </a:p>
          <a:p>
            <a:r>
              <a:rPr lang="ru-RU" dirty="0" err="1" smtClean="0"/>
              <a:t>Добутамин</a:t>
            </a:r>
            <a:r>
              <a:rPr lang="ru-RU" dirty="0" smtClean="0"/>
              <a:t> 5мкг/кг/мин. </a:t>
            </a:r>
          </a:p>
          <a:p>
            <a:r>
              <a:rPr lang="ru-RU" dirty="0" err="1" smtClean="0"/>
              <a:t>Транексам</a:t>
            </a:r>
            <a:r>
              <a:rPr lang="ru-RU" dirty="0" smtClean="0"/>
              <a:t> 5%-0,3мл в/</a:t>
            </a:r>
            <a:r>
              <a:rPr lang="ru-RU" dirty="0" err="1" smtClean="0"/>
              <a:t>вх</a:t>
            </a:r>
            <a:r>
              <a:rPr lang="ru-RU" dirty="0" smtClean="0"/>
              <a:t> 3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09.11. 17</a:t>
            </a:r>
            <a:r>
              <a:rPr lang="ru-RU" sz="4000" baseline="30000" dirty="0" smtClean="0"/>
              <a:t>30 </a:t>
            </a:r>
            <a:r>
              <a:rPr lang="ru-RU" sz="4000" dirty="0" smtClean="0"/>
              <a:t>Дежурный хирург.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обзорной </a:t>
            </a:r>
            <a:r>
              <a:rPr lang="en-US" dirty="0" smtClean="0"/>
              <a:t>Rg-</a:t>
            </a:r>
            <a:r>
              <a:rPr lang="ru-RU" dirty="0" err="1" smtClean="0"/>
              <a:t>ме</a:t>
            </a:r>
            <a:r>
              <a:rPr lang="ru-RU" dirty="0" smtClean="0"/>
              <a:t> органов брюшной полости – снижение </a:t>
            </a:r>
            <a:r>
              <a:rPr lang="ru-RU" dirty="0" err="1" smtClean="0"/>
              <a:t>пневматизации</a:t>
            </a:r>
            <a:r>
              <a:rPr lang="ru-RU" dirty="0" smtClean="0"/>
              <a:t> кишечных петель. Уровней жидкости и свободного газа нет. </a:t>
            </a:r>
          </a:p>
          <a:p>
            <a:r>
              <a:rPr lang="ru-RU" dirty="0" err="1" smtClean="0"/>
              <a:t>Рек-но</a:t>
            </a:r>
            <a:r>
              <a:rPr lang="ru-RU" dirty="0" smtClean="0"/>
              <a:t>: -</a:t>
            </a:r>
            <a:r>
              <a:rPr lang="ru-RU" dirty="0" err="1" smtClean="0"/>
              <a:t>ирригография</a:t>
            </a:r>
            <a:endParaRPr lang="ru-RU" dirty="0" smtClean="0"/>
          </a:p>
          <a:p>
            <a:r>
              <a:rPr lang="ru-RU" dirty="0" smtClean="0"/>
              <a:t>              -пассаж кишечника</a:t>
            </a:r>
          </a:p>
          <a:p>
            <a:r>
              <a:rPr lang="ru-RU" dirty="0" smtClean="0"/>
              <a:t>18</a:t>
            </a:r>
            <a:r>
              <a:rPr lang="ru-RU" baseline="30000" dirty="0" smtClean="0"/>
              <a:t>00 </a:t>
            </a:r>
            <a:r>
              <a:rPr lang="ru-RU" dirty="0" err="1" smtClean="0"/>
              <a:t>Ирригография</a:t>
            </a:r>
            <a:r>
              <a:rPr lang="ru-RU" dirty="0" smtClean="0"/>
              <a:t> через прямую кишку введено  30,0мл омнипака+10,0мл 0,9% </a:t>
            </a:r>
            <a:r>
              <a:rPr lang="en-US" dirty="0" err="1" smtClean="0"/>
              <a:t>NaCl</a:t>
            </a:r>
            <a:r>
              <a:rPr lang="ru-RU" dirty="0" smtClean="0"/>
              <a:t> беспрепятственно.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612</TotalTime>
  <Words>2621</Words>
  <Application>Microsoft Office PowerPoint</Application>
  <PresentationFormat>Экран (4:3)</PresentationFormat>
  <Paragraphs>307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Century Gothic</vt:lpstr>
      <vt:lpstr>Verdana</vt:lpstr>
      <vt:lpstr>Wingdings 2</vt:lpstr>
      <vt:lpstr>Яркая</vt:lpstr>
      <vt:lpstr>Презентация PowerPoint</vt:lpstr>
      <vt:lpstr>Осмотр при поступлении в отделении АР 09.11.16. 12.20.</vt:lpstr>
      <vt:lpstr>Презентация PowerPoint</vt:lpstr>
      <vt:lpstr>Презентация PowerPoint</vt:lpstr>
      <vt:lpstr>09.11. 1230 – 1430 Реаниматолог. </vt:lpstr>
      <vt:lpstr>Осмотр невролога. 09.11.16. 13.00.</vt:lpstr>
      <vt:lpstr>09.11. 1430 Осмотр хирурга</vt:lpstr>
      <vt:lpstr>09.11. 1800 Реаниматолог.</vt:lpstr>
      <vt:lpstr>09.11. 1730 Дежурный хирург.</vt:lpstr>
      <vt:lpstr>10.11. 01 час. Реаниматолог.</vt:lpstr>
      <vt:lpstr>10.11. 0800 Реаниматолог. </vt:lpstr>
      <vt:lpstr>10.11. 0020 Дежурный хирург.</vt:lpstr>
      <vt:lpstr>10.11. 0700  Дежурный хирург.</vt:lpstr>
      <vt:lpstr>10.11. Консилиум.</vt:lpstr>
      <vt:lpstr>10.11. Реаниматолог. </vt:lpstr>
      <vt:lpstr>10.11. Реаниматолог.1430 – 1900</vt:lpstr>
      <vt:lpstr>Переливание эритроцитарной массы. 10.11. 1630 - 1830</vt:lpstr>
      <vt:lpstr>10.11. 2350 Реаниматолог.</vt:lpstr>
      <vt:lpstr>10.11. 19-24час. Реаниматолог. </vt:lpstr>
      <vt:lpstr>10.11. 19-24час. Реаниматолог. </vt:lpstr>
      <vt:lpstr>Клинический анализ крови</vt:lpstr>
      <vt:lpstr>Биохимический анализ крови</vt:lpstr>
      <vt:lpstr>Общий анализ мочи</vt:lpstr>
      <vt:lpstr>Посев крови на стерильность от 10.11.16.</vt:lpstr>
      <vt:lpstr>ЭХО-КГ от 09.11.16.</vt:lpstr>
      <vt:lpstr>ЭХО-КГ от 10.11.16. Повторно.</vt:lpstr>
      <vt:lpstr>УЗИ органов брюшной полости и почек от 09.11.16.</vt:lpstr>
      <vt:lpstr>УЗИ пилорического отдела. От 10.11.16.</vt:lpstr>
      <vt:lpstr>НСГ</vt:lpstr>
      <vt:lpstr>Rg-ма органов грудной полости от 09.11.16.</vt:lpstr>
      <vt:lpstr>Rg-ма органов брюшной полости (латеропозиция) от 09.11.16. 1350</vt:lpstr>
      <vt:lpstr>Rg-ма органов грудной и брюшной полостей (вертикально) от 09.11.16. 1715</vt:lpstr>
      <vt:lpstr>Презентация PowerPoint</vt:lpstr>
      <vt:lpstr>Презентация PowerPoint</vt:lpstr>
      <vt:lpstr>Презентация PowerPoint</vt:lpstr>
      <vt:lpstr>Ирригограмма в 2-х проекциях от 09.11.16. 1810</vt:lpstr>
      <vt:lpstr>Презентация PowerPoint</vt:lpstr>
      <vt:lpstr>Rg-ма органов грудной и брюшной полостей.09.11.16. 2120</vt:lpstr>
      <vt:lpstr>Rg-мы брюшной полости ч/з (1 ч30мин вертикально) от 09.11.16. 2220</vt:lpstr>
      <vt:lpstr>Rg-ма органов брюшной полости от 09.11.16. 2350</vt:lpstr>
      <vt:lpstr>Контрольная Rg-ма органов грудной и брюшной полостей от 10.11.16. 550 </vt:lpstr>
      <vt:lpstr>Rg-ма органов грудной полости от 10.11.16. 1500</vt:lpstr>
      <vt:lpstr>Лечение:</vt:lpstr>
      <vt:lpstr>Клинический диагноз:</vt:lpstr>
      <vt:lpstr>Патологоанатомический диагноз.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Axenova,Olga,SAINT PETERSBURG,Nestle Maternal &amp; Infant Nutrition</cp:lastModifiedBy>
  <cp:revision>25</cp:revision>
  <dcterms:created xsi:type="dcterms:W3CDTF">2017-01-17T07:49:16Z</dcterms:created>
  <dcterms:modified xsi:type="dcterms:W3CDTF">2017-08-23T11:20:07Z</dcterms:modified>
</cp:coreProperties>
</file>