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8" r:id="rId10"/>
    <p:sldId id="266" r:id="rId11"/>
    <p:sldId id="267" r:id="rId12"/>
    <p:sldId id="269" r:id="rId13"/>
    <p:sldId id="286" r:id="rId14"/>
    <p:sldId id="274" r:id="rId15"/>
    <p:sldId id="275" r:id="rId16"/>
    <p:sldId id="276" r:id="rId17"/>
    <p:sldId id="277" r:id="rId18"/>
    <p:sldId id="278" r:id="rId19"/>
    <p:sldId id="280" r:id="rId20"/>
    <p:sldId id="281" r:id="rId21"/>
    <p:sldId id="282" r:id="rId22"/>
    <p:sldId id="283" r:id="rId23"/>
    <p:sldId id="284" r:id="rId24"/>
    <p:sldId id="287" r:id="rId25"/>
    <p:sldId id="28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40FB2-BB66-451D-A887-0D5E95C74634}" type="doc">
      <dgm:prSet loTypeId="urn:microsoft.com/office/officeart/2005/8/layout/process4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255EBA3-937C-476D-BA3A-7922EA8DCAFC}">
      <dgm:prSet phldrT="[Текст]" custT="1"/>
      <dgm:spPr/>
      <dgm:t>
        <a:bodyPr/>
        <a:lstStyle/>
        <a:p>
          <a:r>
            <a:rPr lang="en-US" sz="16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PEEP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 8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mbar, 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=0,4 – 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6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0 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сек.</a:t>
          </a:r>
          <a:endParaRPr lang="ru-RU" sz="1600" baseline="0" dirty="0">
            <a:solidFill>
              <a:schemeClr val="tx2">
                <a:lumMod val="75000"/>
              </a:schemeClr>
            </a:solidFill>
          </a:endParaRPr>
        </a:p>
      </dgm:t>
    </dgm:pt>
    <dgm:pt modelId="{A10DD80B-9200-4CBB-A243-942D16E0B6C5}" type="parTrans" cxnId="{5786D11F-F4F0-4A42-850C-D3C8A1FB76B9}">
      <dgm:prSet/>
      <dgm:spPr/>
      <dgm:t>
        <a:bodyPr/>
        <a:lstStyle/>
        <a:p>
          <a:endParaRPr lang="ru-RU"/>
        </a:p>
      </dgm:t>
    </dgm:pt>
    <dgm:pt modelId="{028C8883-7DDD-4CDC-857C-5C26C8FA0540}" type="sibTrans" cxnId="{5786D11F-F4F0-4A42-850C-D3C8A1FB76B9}">
      <dgm:prSet/>
      <dgm:spPr/>
      <dgm:t>
        <a:bodyPr/>
        <a:lstStyle/>
        <a:p>
          <a:endParaRPr lang="ru-RU"/>
        </a:p>
      </dgm:t>
    </dgm:pt>
    <dgm:pt modelId="{8F831E9B-9A15-44CA-B41E-40A579E96353}">
      <dgm:prSet phldrT="[Текст]" custT="1"/>
      <dgm:spPr/>
      <dgm:t>
        <a:bodyPr/>
        <a:lstStyle/>
        <a:p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Целевые </a:t>
          </a:r>
          <a:r>
            <a:rPr lang="ru-RU" sz="1600" baseline="0" dirty="0" err="1" smtClean="0">
              <a:solidFill>
                <a:schemeClr val="tx2">
                  <a:lumMod val="75000"/>
                </a:schemeClr>
              </a:solidFill>
            </a:rPr>
            <a:t>пок-ли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SpO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не достигнуты, </a:t>
          </a:r>
          <a:r>
            <a:rPr lang="en-US" sz="16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PEEP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1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0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mbar, 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=0,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5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 – 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6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0 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сек.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BA764A83-A4C4-4F85-BA7D-10C88A40B650}" type="parTrans" cxnId="{4C649C01-AA24-4626-A7A2-7C92B7FE123C}">
      <dgm:prSet/>
      <dgm:spPr/>
      <dgm:t>
        <a:bodyPr/>
        <a:lstStyle/>
        <a:p>
          <a:endParaRPr lang="ru-RU"/>
        </a:p>
      </dgm:t>
    </dgm:pt>
    <dgm:pt modelId="{744C1CE2-E92F-462A-A7E0-A15C1D092F8D}" type="sibTrans" cxnId="{4C649C01-AA24-4626-A7A2-7C92B7FE123C}">
      <dgm:prSet/>
      <dgm:spPr/>
      <dgm:t>
        <a:bodyPr/>
        <a:lstStyle/>
        <a:p>
          <a:endParaRPr lang="ru-RU"/>
        </a:p>
      </dgm:t>
    </dgm:pt>
    <dgm:pt modelId="{C48998BF-BED0-469F-8A5B-8EAE13E2C2F6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Параметры </a:t>
          </a:r>
          <a:r>
            <a:rPr lang="en-US" sz="16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прежние, кроме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: 0,5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→0,7  (с 3</a:t>
          </a:r>
          <a:r>
            <a:rPr lang="ru-RU" sz="16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по 5</a:t>
          </a:r>
          <a:r>
            <a:rPr lang="ru-RU" sz="1600" baseline="30000" dirty="0" smtClean="0">
              <a:solidFill>
                <a:schemeClr val="tx2">
                  <a:lumMod val="75000"/>
                </a:schemeClr>
              </a:solidFill>
            </a:rPr>
            <a:t>ю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мин. жизни) в соответствии с </a:t>
          </a:r>
          <a:r>
            <a:rPr lang="ru-RU" sz="1600" baseline="0" dirty="0" err="1" smtClean="0">
              <a:solidFill>
                <a:schemeClr val="tx2">
                  <a:lumMod val="75000"/>
                </a:schemeClr>
              </a:solidFill>
            </a:rPr>
            <a:t>пок-ми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SpO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endParaRPr lang="ru-RU" sz="1600" baseline="-25000" dirty="0">
            <a:solidFill>
              <a:schemeClr val="tx2">
                <a:lumMod val="75000"/>
              </a:schemeClr>
            </a:solidFill>
          </a:endParaRPr>
        </a:p>
      </dgm:t>
    </dgm:pt>
    <dgm:pt modelId="{EC6E5857-2485-44EA-93A7-C4FB38F2384C}" type="parTrans" cxnId="{1527D76F-858D-40C6-A481-22C42EFF95C8}">
      <dgm:prSet/>
      <dgm:spPr/>
      <dgm:t>
        <a:bodyPr/>
        <a:lstStyle/>
        <a:p>
          <a:endParaRPr lang="ru-RU"/>
        </a:p>
      </dgm:t>
    </dgm:pt>
    <dgm:pt modelId="{11DFFC1E-3CBE-49E8-B255-833FC12C4D02}" type="sibTrans" cxnId="{1527D76F-858D-40C6-A481-22C42EFF95C8}">
      <dgm:prSet/>
      <dgm:spPr/>
      <dgm:t>
        <a:bodyPr/>
        <a:lstStyle/>
        <a:p>
          <a:endParaRPr lang="ru-RU"/>
        </a:p>
      </dgm:t>
    </dgm:pt>
    <dgm:pt modelId="{DAAF0486-29F8-42BE-A9FD-5956BC98E21E}">
      <dgm:prSet phldrT="[Текст]" custT="1"/>
      <dgm:spPr/>
      <dgm:t>
        <a:bodyPr/>
        <a:lstStyle/>
        <a:p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Целевые </a:t>
          </a:r>
          <a:r>
            <a:rPr lang="ru-RU" sz="1600" baseline="0" dirty="0" err="1" smtClean="0">
              <a:solidFill>
                <a:schemeClr val="tx2">
                  <a:lumMod val="75000"/>
                </a:schemeClr>
              </a:solidFill>
            </a:rPr>
            <a:t>пок-ли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SpO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достигнуты к 6</a:t>
          </a:r>
          <a:r>
            <a:rPr lang="ru-RU" sz="1600" baseline="30000" dirty="0" smtClean="0">
              <a:solidFill>
                <a:schemeClr val="tx2">
                  <a:lumMod val="75000"/>
                </a:schemeClr>
              </a:solidFill>
            </a:rPr>
            <a:t>й 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минуте жизни; </a:t>
          </a:r>
          <a:r>
            <a:rPr lang="en-US" sz="16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PEEP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1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0,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baseline="-25000" dirty="0" smtClean="0">
              <a:solidFill>
                <a:schemeClr val="tx2">
                  <a:lumMod val="75000"/>
                </a:schemeClr>
              </a:solidFill>
            </a:rPr>
            <a:t> 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0,7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E060FC09-8652-4DC5-9DC2-5389DF0D4F5A}" type="parTrans" cxnId="{60161EC3-0372-4433-AF07-1CB6D7123CBC}">
      <dgm:prSet/>
      <dgm:spPr/>
      <dgm:t>
        <a:bodyPr/>
        <a:lstStyle/>
        <a:p>
          <a:endParaRPr lang="ru-RU"/>
        </a:p>
      </dgm:t>
    </dgm:pt>
    <dgm:pt modelId="{E05639D1-7980-4396-8BBF-E4EC4F703A5D}" type="sibTrans" cxnId="{60161EC3-0372-4433-AF07-1CB6D7123CBC}">
      <dgm:prSet/>
      <dgm:spPr/>
      <dgm:t>
        <a:bodyPr/>
        <a:lstStyle/>
        <a:p>
          <a:endParaRPr lang="ru-RU"/>
        </a:p>
      </dgm:t>
    </dgm:pt>
    <dgm:pt modelId="{8AAFDF67-A4EC-4587-8381-C8D6E7F98DB1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На 17</a:t>
          </a:r>
          <a:r>
            <a:rPr lang="ru-RU" sz="16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минуте жизни </a:t>
          </a:r>
          <a:r>
            <a:rPr lang="ru-RU" sz="1600" dirty="0" err="1" smtClean="0">
              <a:solidFill>
                <a:schemeClr val="tx2">
                  <a:lumMod val="75000"/>
                </a:schemeClr>
              </a:solidFill>
            </a:rPr>
            <a:t>эндотрахеально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введено 192 мг </a:t>
          </a:r>
          <a:r>
            <a:rPr lang="ru-RU" sz="1600" dirty="0" err="1" smtClean="0">
              <a:solidFill>
                <a:schemeClr val="tx2">
                  <a:lumMod val="75000"/>
                </a:schemeClr>
              </a:solidFill>
            </a:rPr>
            <a:t>сурфактанта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«</a:t>
          </a:r>
          <a:r>
            <a:rPr lang="ru-RU" sz="1600" dirty="0" err="1" smtClean="0">
              <a:solidFill>
                <a:schemeClr val="tx2">
                  <a:lumMod val="75000"/>
                </a:schemeClr>
              </a:solidFill>
            </a:rPr>
            <a:t>Куросурф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»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06BBF24D-1D62-4D72-9C00-EDCD539ADAF4}" type="parTrans" cxnId="{AE007D86-BB99-42BF-98CB-B4EE656DF3EF}">
      <dgm:prSet/>
      <dgm:spPr/>
      <dgm:t>
        <a:bodyPr/>
        <a:lstStyle/>
        <a:p>
          <a:endParaRPr lang="ru-RU"/>
        </a:p>
      </dgm:t>
    </dgm:pt>
    <dgm:pt modelId="{BACF01D8-DEB7-45EF-9A64-46B5F79B13C8}" type="sibTrans" cxnId="{AE007D86-BB99-42BF-98CB-B4EE656DF3EF}">
      <dgm:prSet/>
      <dgm:spPr/>
      <dgm:t>
        <a:bodyPr/>
        <a:lstStyle/>
        <a:p>
          <a:endParaRPr lang="ru-RU"/>
        </a:p>
      </dgm:t>
    </dgm:pt>
    <dgm:pt modelId="{55100AC4-A73D-4824-8118-9AD51EDACE46}">
      <dgm:prSet custT="1"/>
      <dgm:spPr/>
      <dgm:t>
        <a:bodyPr/>
        <a:lstStyle/>
        <a:p>
          <a:r>
            <a:rPr lang="ru-RU" sz="1600" dirty="0" err="1" smtClean="0">
              <a:solidFill>
                <a:schemeClr val="tx2">
                  <a:lumMod val="75000"/>
                </a:schemeClr>
              </a:solidFill>
            </a:rPr>
            <a:t>Теплосберегающая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пленка, продленный вдох с параметрами: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PIP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=20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mbar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FiO2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=0,3 – 20 сек. +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CPAP 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PEEP 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8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mbar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0,4 – 10 сек.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012BF870-5984-4180-A84D-9E062184E9FD}" type="parTrans" cxnId="{D3F179F2-6B15-4F21-B89F-A7604340BC69}">
      <dgm:prSet/>
      <dgm:spPr/>
      <dgm:t>
        <a:bodyPr/>
        <a:lstStyle/>
        <a:p>
          <a:endParaRPr lang="ru-RU"/>
        </a:p>
      </dgm:t>
    </dgm:pt>
    <dgm:pt modelId="{D53416AE-1DC5-463F-96D6-7404769C72F6}" type="sibTrans" cxnId="{D3F179F2-6B15-4F21-B89F-A7604340BC69}">
      <dgm:prSet/>
      <dgm:spPr/>
    </dgm:pt>
    <dgm:pt modelId="{E3244D0F-938D-4FFA-B643-28571472FCDD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Спонтанное дыхание появилось на 6</a:t>
          </a:r>
          <a:r>
            <a:rPr lang="ru-RU" sz="16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минуте жизни, оценка по шкале </a:t>
          </a:r>
          <a:r>
            <a:rPr lang="ru-RU" sz="1600" dirty="0" err="1" smtClean="0">
              <a:solidFill>
                <a:schemeClr val="tx2">
                  <a:lumMod val="75000"/>
                </a:schemeClr>
              </a:solidFill>
            </a:rPr>
            <a:t>Сильвермана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– 10 б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CDABD662-36EA-4243-BB47-9CE15779D56B}" type="sibTrans" cxnId="{929F333F-AB2F-41F1-8B0F-ACD66E682697}">
      <dgm:prSet/>
      <dgm:spPr/>
      <dgm:t>
        <a:bodyPr/>
        <a:lstStyle/>
        <a:p>
          <a:endParaRPr lang="ru-RU"/>
        </a:p>
      </dgm:t>
    </dgm:pt>
    <dgm:pt modelId="{4EF0BCF5-BEF2-407B-95AF-3FD8346C4EE2}" type="parTrans" cxnId="{929F333F-AB2F-41F1-8B0F-ACD66E682697}">
      <dgm:prSet/>
      <dgm:spPr/>
      <dgm:t>
        <a:bodyPr/>
        <a:lstStyle/>
        <a:p>
          <a:endParaRPr lang="ru-RU"/>
        </a:p>
      </dgm:t>
    </dgm:pt>
    <dgm:pt modelId="{520AC280-D313-487D-A5DC-02672854E77A}" type="pres">
      <dgm:prSet presAssocID="{6AA40FB2-BB66-451D-A887-0D5E95C746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A9A01C-2120-4989-9385-5CE7AB78B6F6}" type="pres">
      <dgm:prSet presAssocID="{8AAFDF67-A4EC-4587-8381-C8D6E7F98DB1}" presName="boxAndChildren" presStyleCnt="0"/>
      <dgm:spPr/>
    </dgm:pt>
    <dgm:pt modelId="{1A05681A-966B-4927-9D4E-27154CC9F15F}" type="pres">
      <dgm:prSet presAssocID="{8AAFDF67-A4EC-4587-8381-C8D6E7F98DB1}" presName="parentTextBox" presStyleLbl="node1" presStyleIdx="0" presStyleCnt="7"/>
      <dgm:spPr/>
      <dgm:t>
        <a:bodyPr/>
        <a:lstStyle/>
        <a:p>
          <a:endParaRPr lang="ru-RU"/>
        </a:p>
      </dgm:t>
    </dgm:pt>
    <dgm:pt modelId="{BD09D3FA-DC09-43CB-803F-1EFD93451B49}" type="pres">
      <dgm:prSet presAssocID="{CDABD662-36EA-4243-BB47-9CE15779D56B}" presName="sp" presStyleCnt="0"/>
      <dgm:spPr/>
    </dgm:pt>
    <dgm:pt modelId="{CB21AACC-149C-44F4-978E-0A2E607F17EE}" type="pres">
      <dgm:prSet presAssocID="{E3244D0F-938D-4FFA-B643-28571472FCDD}" presName="arrowAndChildren" presStyleCnt="0"/>
      <dgm:spPr/>
    </dgm:pt>
    <dgm:pt modelId="{0EF78E89-C485-42E4-88F1-87980A879D39}" type="pres">
      <dgm:prSet presAssocID="{E3244D0F-938D-4FFA-B643-28571472FCDD}" presName="parentTextArrow" presStyleLbl="node1" presStyleIdx="1" presStyleCnt="7"/>
      <dgm:spPr/>
      <dgm:t>
        <a:bodyPr/>
        <a:lstStyle/>
        <a:p>
          <a:endParaRPr lang="ru-RU"/>
        </a:p>
      </dgm:t>
    </dgm:pt>
    <dgm:pt modelId="{F391D6D2-F29C-4FF0-97DE-18EAA87C9F21}" type="pres">
      <dgm:prSet presAssocID="{E05639D1-7980-4396-8BBF-E4EC4F703A5D}" presName="sp" presStyleCnt="0"/>
      <dgm:spPr/>
    </dgm:pt>
    <dgm:pt modelId="{EEDE60B5-662C-4834-9630-04787615F06F}" type="pres">
      <dgm:prSet presAssocID="{DAAF0486-29F8-42BE-A9FD-5956BC98E21E}" presName="arrowAndChildren" presStyleCnt="0"/>
      <dgm:spPr/>
    </dgm:pt>
    <dgm:pt modelId="{7FA2B093-D487-410A-865A-DEE487BC2902}" type="pres">
      <dgm:prSet presAssocID="{DAAF0486-29F8-42BE-A9FD-5956BC98E21E}" presName="parentTextArrow" presStyleLbl="node1" presStyleIdx="2" presStyleCnt="7"/>
      <dgm:spPr/>
      <dgm:t>
        <a:bodyPr/>
        <a:lstStyle/>
        <a:p>
          <a:endParaRPr lang="ru-RU"/>
        </a:p>
      </dgm:t>
    </dgm:pt>
    <dgm:pt modelId="{AC4B73A3-248A-4559-B1A4-B06E2597B4D3}" type="pres">
      <dgm:prSet presAssocID="{11DFFC1E-3CBE-49E8-B255-833FC12C4D02}" presName="sp" presStyleCnt="0"/>
      <dgm:spPr/>
    </dgm:pt>
    <dgm:pt modelId="{59E521C5-6E69-4D2D-9E7B-E47A1BB59170}" type="pres">
      <dgm:prSet presAssocID="{C48998BF-BED0-469F-8A5B-8EAE13E2C2F6}" presName="arrowAndChildren" presStyleCnt="0"/>
      <dgm:spPr/>
    </dgm:pt>
    <dgm:pt modelId="{1D1B4777-4846-4151-B957-2E29EAC1D856}" type="pres">
      <dgm:prSet presAssocID="{C48998BF-BED0-469F-8A5B-8EAE13E2C2F6}" presName="parentTextArrow" presStyleLbl="node1" presStyleIdx="3" presStyleCnt="7"/>
      <dgm:spPr/>
      <dgm:t>
        <a:bodyPr/>
        <a:lstStyle/>
        <a:p>
          <a:endParaRPr lang="ru-RU"/>
        </a:p>
      </dgm:t>
    </dgm:pt>
    <dgm:pt modelId="{4BEECD8A-4BEB-46B1-908A-CF6F82ABEB4D}" type="pres">
      <dgm:prSet presAssocID="{744C1CE2-E92F-462A-A7E0-A15C1D092F8D}" presName="sp" presStyleCnt="0"/>
      <dgm:spPr/>
    </dgm:pt>
    <dgm:pt modelId="{B1A50310-8F3A-494A-8CFC-A98E0C31E71C}" type="pres">
      <dgm:prSet presAssocID="{8F831E9B-9A15-44CA-B41E-40A579E96353}" presName="arrowAndChildren" presStyleCnt="0"/>
      <dgm:spPr/>
    </dgm:pt>
    <dgm:pt modelId="{3B7B3752-31E6-4018-80C1-023B786EA796}" type="pres">
      <dgm:prSet presAssocID="{8F831E9B-9A15-44CA-B41E-40A579E96353}" presName="parentTextArrow" presStyleLbl="node1" presStyleIdx="4" presStyleCnt="7"/>
      <dgm:spPr/>
      <dgm:t>
        <a:bodyPr/>
        <a:lstStyle/>
        <a:p>
          <a:endParaRPr lang="ru-RU"/>
        </a:p>
      </dgm:t>
    </dgm:pt>
    <dgm:pt modelId="{FEEBE47E-9F3A-4F5A-A548-21D47FF12B81}" type="pres">
      <dgm:prSet presAssocID="{028C8883-7DDD-4CDC-857C-5C26C8FA0540}" presName="sp" presStyleCnt="0"/>
      <dgm:spPr/>
    </dgm:pt>
    <dgm:pt modelId="{6A88ECBD-C9F3-489B-A313-1A20FC351C07}" type="pres">
      <dgm:prSet presAssocID="{D255EBA3-937C-476D-BA3A-7922EA8DCAFC}" presName="arrowAndChildren" presStyleCnt="0"/>
      <dgm:spPr/>
    </dgm:pt>
    <dgm:pt modelId="{1C4D5387-EFEC-4E6E-AEC7-F0EF4065B3FC}" type="pres">
      <dgm:prSet presAssocID="{D255EBA3-937C-476D-BA3A-7922EA8DCAFC}" presName="parentTextArrow" presStyleLbl="node1" presStyleIdx="5" presStyleCnt="7"/>
      <dgm:spPr/>
      <dgm:t>
        <a:bodyPr/>
        <a:lstStyle/>
        <a:p>
          <a:endParaRPr lang="ru-RU"/>
        </a:p>
      </dgm:t>
    </dgm:pt>
    <dgm:pt modelId="{E8751B2D-3F59-4F80-A562-ACAF038F56B6}" type="pres">
      <dgm:prSet presAssocID="{D53416AE-1DC5-463F-96D6-7404769C72F6}" presName="sp" presStyleCnt="0"/>
      <dgm:spPr/>
    </dgm:pt>
    <dgm:pt modelId="{09BA9027-1057-48BA-A1FD-19CFA1103038}" type="pres">
      <dgm:prSet presAssocID="{55100AC4-A73D-4824-8118-9AD51EDACE46}" presName="arrowAndChildren" presStyleCnt="0"/>
      <dgm:spPr/>
    </dgm:pt>
    <dgm:pt modelId="{25AFA873-FE9D-489A-B808-837F8457A828}" type="pres">
      <dgm:prSet presAssocID="{55100AC4-A73D-4824-8118-9AD51EDACE46}" presName="parentTextArrow" presStyleLbl="node1" presStyleIdx="6" presStyleCnt="7"/>
      <dgm:spPr/>
      <dgm:t>
        <a:bodyPr/>
        <a:lstStyle/>
        <a:p>
          <a:endParaRPr lang="ru-RU"/>
        </a:p>
      </dgm:t>
    </dgm:pt>
  </dgm:ptLst>
  <dgm:cxnLst>
    <dgm:cxn modelId="{4A0A544C-6B7A-4479-83E4-CDADA028A98C}" type="presOf" srcId="{E3244D0F-938D-4FFA-B643-28571472FCDD}" destId="{0EF78E89-C485-42E4-88F1-87980A879D39}" srcOrd="0" destOrd="0" presId="urn:microsoft.com/office/officeart/2005/8/layout/process4"/>
    <dgm:cxn modelId="{1F999A24-8DB8-4627-8D9C-8B4C2C369868}" type="presOf" srcId="{6AA40FB2-BB66-451D-A887-0D5E95C74634}" destId="{520AC280-D313-487D-A5DC-02672854E77A}" srcOrd="0" destOrd="0" presId="urn:microsoft.com/office/officeart/2005/8/layout/process4"/>
    <dgm:cxn modelId="{D3F179F2-6B15-4F21-B89F-A7604340BC69}" srcId="{6AA40FB2-BB66-451D-A887-0D5E95C74634}" destId="{55100AC4-A73D-4824-8118-9AD51EDACE46}" srcOrd="0" destOrd="0" parTransId="{012BF870-5984-4180-A84D-9E062184E9FD}" sibTransId="{D53416AE-1DC5-463F-96D6-7404769C72F6}"/>
    <dgm:cxn modelId="{5786D11F-F4F0-4A42-850C-D3C8A1FB76B9}" srcId="{6AA40FB2-BB66-451D-A887-0D5E95C74634}" destId="{D255EBA3-937C-476D-BA3A-7922EA8DCAFC}" srcOrd="1" destOrd="0" parTransId="{A10DD80B-9200-4CBB-A243-942D16E0B6C5}" sibTransId="{028C8883-7DDD-4CDC-857C-5C26C8FA0540}"/>
    <dgm:cxn modelId="{2956DA84-D155-4C96-9AB1-23B26F1D5165}" type="presOf" srcId="{8F831E9B-9A15-44CA-B41E-40A579E96353}" destId="{3B7B3752-31E6-4018-80C1-023B786EA796}" srcOrd="0" destOrd="0" presId="urn:microsoft.com/office/officeart/2005/8/layout/process4"/>
    <dgm:cxn modelId="{1527D76F-858D-40C6-A481-22C42EFF95C8}" srcId="{6AA40FB2-BB66-451D-A887-0D5E95C74634}" destId="{C48998BF-BED0-469F-8A5B-8EAE13E2C2F6}" srcOrd="3" destOrd="0" parTransId="{EC6E5857-2485-44EA-93A7-C4FB38F2384C}" sibTransId="{11DFFC1E-3CBE-49E8-B255-833FC12C4D02}"/>
    <dgm:cxn modelId="{45CFB895-6F7B-47D3-B368-940B56FCA696}" type="presOf" srcId="{DAAF0486-29F8-42BE-A9FD-5956BC98E21E}" destId="{7FA2B093-D487-410A-865A-DEE487BC2902}" srcOrd="0" destOrd="0" presId="urn:microsoft.com/office/officeart/2005/8/layout/process4"/>
    <dgm:cxn modelId="{60161EC3-0372-4433-AF07-1CB6D7123CBC}" srcId="{6AA40FB2-BB66-451D-A887-0D5E95C74634}" destId="{DAAF0486-29F8-42BE-A9FD-5956BC98E21E}" srcOrd="4" destOrd="0" parTransId="{E060FC09-8652-4DC5-9DC2-5389DF0D4F5A}" sibTransId="{E05639D1-7980-4396-8BBF-E4EC4F703A5D}"/>
    <dgm:cxn modelId="{2027B535-67C2-4E4A-A14D-BE25C919D8AE}" type="presOf" srcId="{55100AC4-A73D-4824-8118-9AD51EDACE46}" destId="{25AFA873-FE9D-489A-B808-837F8457A828}" srcOrd="0" destOrd="0" presId="urn:microsoft.com/office/officeart/2005/8/layout/process4"/>
    <dgm:cxn modelId="{B63DAF4E-EA14-4CC1-AB8D-F31D5DE94969}" type="presOf" srcId="{D255EBA3-937C-476D-BA3A-7922EA8DCAFC}" destId="{1C4D5387-EFEC-4E6E-AEC7-F0EF4065B3FC}" srcOrd="0" destOrd="0" presId="urn:microsoft.com/office/officeart/2005/8/layout/process4"/>
    <dgm:cxn modelId="{6D9DE5FD-19BF-468B-ABF8-50F65009E849}" type="presOf" srcId="{8AAFDF67-A4EC-4587-8381-C8D6E7F98DB1}" destId="{1A05681A-966B-4927-9D4E-27154CC9F15F}" srcOrd="0" destOrd="0" presId="urn:microsoft.com/office/officeart/2005/8/layout/process4"/>
    <dgm:cxn modelId="{929F333F-AB2F-41F1-8B0F-ACD66E682697}" srcId="{6AA40FB2-BB66-451D-A887-0D5E95C74634}" destId="{E3244D0F-938D-4FFA-B643-28571472FCDD}" srcOrd="5" destOrd="0" parTransId="{4EF0BCF5-BEF2-407B-95AF-3FD8346C4EE2}" sibTransId="{CDABD662-36EA-4243-BB47-9CE15779D56B}"/>
    <dgm:cxn modelId="{AE007D86-BB99-42BF-98CB-B4EE656DF3EF}" srcId="{6AA40FB2-BB66-451D-A887-0D5E95C74634}" destId="{8AAFDF67-A4EC-4587-8381-C8D6E7F98DB1}" srcOrd="6" destOrd="0" parTransId="{06BBF24D-1D62-4D72-9C00-EDCD539ADAF4}" sibTransId="{BACF01D8-DEB7-45EF-9A64-46B5F79B13C8}"/>
    <dgm:cxn modelId="{4C649C01-AA24-4626-A7A2-7C92B7FE123C}" srcId="{6AA40FB2-BB66-451D-A887-0D5E95C74634}" destId="{8F831E9B-9A15-44CA-B41E-40A579E96353}" srcOrd="2" destOrd="0" parTransId="{BA764A83-A4C4-4F85-BA7D-10C88A40B650}" sibTransId="{744C1CE2-E92F-462A-A7E0-A15C1D092F8D}"/>
    <dgm:cxn modelId="{3B97F811-DBCE-47E5-9993-606DB45489D8}" type="presOf" srcId="{C48998BF-BED0-469F-8A5B-8EAE13E2C2F6}" destId="{1D1B4777-4846-4151-B957-2E29EAC1D856}" srcOrd="0" destOrd="0" presId="urn:microsoft.com/office/officeart/2005/8/layout/process4"/>
    <dgm:cxn modelId="{4789CC3B-A537-4310-AA28-223093B4607B}" type="presParOf" srcId="{520AC280-D313-487D-A5DC-02672854E77A}" destId="{BDA9A01C-2120-4989-9385-5CE7AB78B6F6}" srcOrd="0" destOrd="0" presId="urn:microsoft.com/office/officeart/2005/8/layout/process4"/>
    <dgm:cxn modelId="{80671FF2-EB38-40F5-B194-52140B8BB3AF}" type="presParOf" srcId="{BDA9A01C-2120-4989-9385-5CE7AB78B6F6}" destId="{1A05681A-966B-4927-9D4E-27154CC9F15F}" srcOrd="0" destOrd="0" presId="urn:microsoft.com/office/officeart/2005/8/layout/process4"/>
    <dgm:cxn modelId="{48A4BC8D-3BCF-4A93-BCD9-16F37C6EE093}" type="presParOf" srcId="{520AC280-D313-487D-A5DC-02672854E77A}" destId="{BD09D3FA-DC09-43CB-803F-1EFD93451B49}" srcOrd="1" destOrd="0" presId="urn:microsoft.com/office/officeart/2005/8/layout/process4"/>
    <dgm:cxn modelId="{FA7CAF52-35B8-4BB1-B658-122BE46964EC}" type="presParOf" srcId="{520AC280-D313-487D-A5DC-02672854E77A}" destId="{CB21AACC-149C-44F4-978E-0A2E607F17EE}" srcOrd="2" destOrd="0" presId="urn:microsoft.com/office/officeart/2005/8/layout/process4"/>
    <dgm:cxn modelId="{1FE26C8F-CA93-4826-B71A-9637E0C7B288}" type="presParOf" srcId="{CB21AACC-149C-44F4-978E-0A2E607F17EE}" destId="{0EF78E89-C485-42E4-88F1-87980A879D39}" srcOrd="0" destOrd="0" presId="urn:microsoft.com/office/officeart/2005/8/layout/process4"/>
    <dgm:cxn modelId="{84EFB79F-4E11-48D1-B307-CCA6B91F2BC4}" type="presParOf" srcId="{520AC280-D313-487D-A5DC-02672854E77A}" destId="{F391D6D2-F29C-4FF0-97DE-18EAA87C9F21}" srcOrd="3" destOrd="0" presId="urn:microsoft.com/office/officeart/2005/8/layout/process4"/>
    <dgm:cxn modelId="{D94132EC-BC69-4480-9D56-D78B6652D1C4}" type="presParOf" srcId="{520AC280-D313-487D-A5DC-02672854E77A}" destId="{EEDE60B5-662C-4834-9630-04787615F06F}" srcOrd="4" destOrd="0" presId="urn:microsoft.com/office/officeart/2005/8/layout/process4"/>
    <dgm:cxn modelId="{EFF2762A-530A-4618-A520-C7387D3D1D86}" type="presParOf" srcId="{EEDE60B5-662C-4834-9630-04787615F06F}" destId="{7FA2B093-D487-410A-865A-DEE487BC2902}" srcOrd="0" destOrd="0" presId="urn:microsoft.com/office/officeart/2005/8/layout/process4"/>
    <dgm:cxn modelId="{CBDF2A4E-AB41-49B0-BAA8-A19EA3AB7479}" type="presParOf" srcId="{520AC280-D313-487D-A5DC-02672854E77A}" destId="{AC4B73A3-248A-4559-B1A4-B06E2597B4D3}" srcOrd="5" destOrd="0" presId="urn:microsoft.com/office/officeart/2005/8/layout/process4"/>
    <dgm:cxn modelId="{658E3D20-AAF1-455D-B38F-1616F2B7041C}" type="presParOf" srcId="{520AC280-D313-487D-A5DC-02672854E77A}" destId="{59E521C5-6E69-4D2D-9E7B-E47A1BB59170}" srcOrd="6" destOrd="0" presId="urn:microsoft.com/office/officeart/2005/8/layout/process4"/>
    <dgm:cxn modelId="{5CF02A3A-EC98-4CC5-94FE-09531AB03064}" type="presParOf" srcId="{59E521C5-6E69-4D2D-9E7B-E47A1BB59170}" destId="{1D1B4777-4846-4151-B957-2E29EAC1D856}" srcOrd="0" destOrd="0" presId="urn:microsoft.com/office/officeart/2005/8/layout/process4"/>
    <dgm:cxn modelId="{A86EA1AF-4C64-4246-9329-81A1B3DC79D5}" type="presParOf" srcId="{520AC280-D313-487D-A5DC-02672854E77A}" destId="{4BEECD8A-4BEB-46B1-908A-CF6F82ABEB4D}" srcOrd="7" destOrd="0" presId="urn:microsoft.com/office/officeart/2005/8/layout/process4"/>
    <dgm:cxn modelId="{8EB9D56C-94B1-4DB0-BEF9-AA75B23314C2}" type="presParOf" srcId="{520AC280-D313-487D-A5DC-02672854E77A}" destId="{B1A50310-8F3A-494A-8CFC-A98E0C31E71C}" srcOrd="8" destOrd="0" presId="urn:microsoft.com/office/officeart/2005/8/layout/process4"/>
    <dgm:cxn modelId="{65F41135-23F5-488C-9342-CD79B778F817}" type="presParOf" srcId="{B1A50310-8F3A-494A-8CFC-A98E0C31E71C}" destId="{3B7B3752-31E6-4018-80C1-023B786EA796}" srcOrd="0" destOrd="0" presId="urn:microsoft.com/office/officeart/2005/8/layout/process4"/>
    <dgm:cxn modelId="{15EDA004-CB0A-4062-B04A-A041EC7DBDB3}" type="presParOf" srcId="{520AC280-D313-487D-A5DC-02672854E77A}" destId="{FEEBE47E-9F3A-4F5A-A548-21D47FF12B81}" srcOrd="9" destOrd="0" presId="urn:microsoft.com/office/officeart/2005/8/layout/process4"/>
    <dgm:cxn modelId="{5F5F906D-6448-460B-AE8C-ADE3E58F552D}" type="presParOf" srcId="{520AC280-D313-487D-A5DC-02672854E77A}" destId="{6A88ECBD-C9F3-489B-A313-1A20FC351C07}" srcOrd="10" destOrd="0" presId="urn:microsoft.com/office/officeart/2005/8/layout/process4"/>
    <dgm:cxn modelId="{6621F414-E608-45BB-840D-9B33C1732F51}" type="presParOf" srcId="{6A88ECBD-C9F3-489B-A313-1A20FC351C07}" destId="{1C4D5387-EFEC-4E6E-AEC7-F0EF4065B3FC}" srcOrd="0" destOrd="0" presId="urn:microsoft.com/office/officeart/2005/8/layout/process4"/>
    <dgm:cxn modelId="{B8A11CEC-3757-4A74-AE28-02BD46378DBA}" type="presParOf" srcId="{520AC280-D313-487D-A5DC-02672854E77A}" destId="{E8751B2D-3F59-4F80-A562-ACAF038F56B6}" srcOrd="11" destOrd="0" presId="urn:microsoft.com/office/officeart/2005/8/layout/process4"/>
    <dgm:cxn modelId="{ED331930-2100-4A4B-B012-9A74F15393C1}" type="presParOf" srcId="{520AC280-D313-487D-A5DC-02672854E77A}" destId="{09BA9027-1057-48BA-A1FD-19CFA1103038}" srcOrd="12" destOrd="0" presId="urn:microsoft.com/office/officeart/2005/8/layout/process4"/>
    <dgm:cxn modelId="{31A93F0B-4199-430E-BE53-B5B3D81C3A63}" type="presParOf" srcId="{09BA9027-1057-48BA-A1FD-19CFA1103038}" destId="{25AFA873-FE9D-489A-B808-837F8457A82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05681A-966B-4927-9D4E-27154CC9F15F}">
      <dsp:nvSpPr>
        <dsp:cNvPr id="0" name=""/>
        <dsp:cNvSpPr/>
      </dsp:nvSpPr>
      <dsp:spPr>
        <a:xfrm>
          <a:off x="0" y="4893617"/>
          <a:ext cx="8229600" cy="5355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На 17</a:t>
          </a:r>
          <a:r>
            <a:rPr lang="ru-RU" sz="1600" kern="12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минуте жизни </a:t>
          </a:r>
          <a:r>
            <a:rPr lang="ru-RU" sz="1600" kern="1200" dirty="0" err="1" smtClean="0">
              <a:solidFill>
                <a:schemeClr val="tx2">
                  <a:lumMod val="75000"/>
                </a:schemeClr>
              </a:solidFill>
            </a:rPr>
            <a:t>эндотрахеально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введено 192 мг </a:t>
          </a:r>
          <a:r>
            <a:rPr lang="ru-RU" sz="1600" kern="1200" dirty="0" err="1" smtClean="0">
              <a:solidFill>
                <a:schemeClr val="tx2">
                  <a:lumMod val="75000"/>
                </a:schemeClr>
              </a:solidFill>
            </a:rPr>
            <a:t>сурфактанта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«</a:t>
          </a:r>
          <a:r>
            <a:rPr lang="ru-RU" sz="1600" kern="1200" dirty="0" err="1" smtClean="0">
              <a:solidFill>
                <a:schemeClr val="tx2">
                  <a:lumMod val="75000"/>
                </a:schemeClr>
              </a:solidFill>
            </a:rPr>
            <a:t>Куросурф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»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0" y="4893617"/>
        <a:ext cx="8229600" cy="535505"/>
      </dsp:txXfrm>
    </dsp:sp>
    <dsp:sp modelId="{0EF78E89-C485-42E4-88F1-87980A879D39}">
      <dsp:nvSpPr>
        <dsp:cNvPr id="0" name=""/>
        <dsp:cNvSpPr/>
      </dsp:nvSpPr>
      <dsp:spPr>
        <a:xfrm rot="10800000">
          <a:off x="0" y="4078042"/>
          <a:ext cx="8229600" cy="82360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Спонтанное дыхание появилось на 6</a:t>
          </a:r>
          <a:r>
            <a:rPr lang="ru-RU" sz="1600" kern="12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минуте жизни, оценка по шкале </a:t>
          </a:r>
          <a:r>
            <a:rPr lang="ru-RU" sz="1600" kern="1200" dirty="0" err="1" smtClean="0">
              <a:solidFill>
                <a:schemeClr val="tx2">
                  <a:lumMod val="75000"/>
                </a:schemeClr>
              </a:solidFill>
            </a:rPr>
            <a:t>Сильвермана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– 10 б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 rot="10800000">
        <a:off x="0" y="4078042"/>
        <a:ext cx="8229600" cy="535156"/>
      </dsp:txXfrm>
    </dsp:sp>
    <dsp:sp modelId="{7FA2B093-D487-410A-865A-DEE487BC2902}">
      <dsp:nvSpPr>
        <dsp:cNvPr id="0" name=""/>
        <dsp:cNvSpPr/>
      </dsp:nvSpPr>
      <dsp:spPr>
        <a:xfrm rot="10800000">
          <a:off x="0" y="3262466"/>
          <a:ext cx="8229600" cy="82360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Целевые </a:t>
          </a:r>
          <a:r>
            <a:rPr lang="ru-RU" sz="1600" kern="1200" baseline="0" dirty="0" err="1" smtClean="0">
              <a:solidFill>
                <a:schemeClr val="tx2">
                  <a:lumMod val="75000"/>
                </a:schemeClr>
              </a:solidFill>
            </a:rPr>
            <a:t>пок-ли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SpO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достигнуты к 6</a:t>
          </a:r>
          <a:r>
            <a:rPr lang="ru-RU" sz="1600" kern="1200" baseline="30000" dirty="0" smtClean="0">
              <a:solidFill>
                <a:schemeClr val="tx2">
                  <a:lumMod val="75000"/>
                </a:schemeClr>
              </a:solidFill>
            </a:rPr>
            <a:t>й 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минуте жизни; </a:t>
          </a:r>
          <a:r>
            <a:rPr lang="en-US" sz="1600" kern="12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PEEP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1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0,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kern="1200" baseline="-25000" dirty="0" smtClean="0">
              <a:solidFill>
                <a:schemeClr val="tx2">
                  <a:lumMod val="75000"/>
                </a:schemeClr>
              </a:solidFill>
            </a:rPr>
            <a:t> 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0,7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 rot="10800000">
        <a:off x="0" y="3262466"/>
        <a:ext cx="8229600" cy="535156"/>
      </dsp:txXfrm>
    </dsp:sp>
    <dsp:sp modelId="{1D1B4777-4846-4151-B957-2E29EAC1D856}">
      <dsp:nvSpPr>
        <dsp:cNvPr id="0" name=""/>
        <dsp:cNvSpPr/>
      </dsp:nvSpPr>
      <dsp:spPr>
        <a:xfrm rot="10800000">
          <a:off x="0" y="2446891"/>
          <a:ext cx="8229600" cy="82360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Параметры </a:t>
          </a:r>
          <a:r>
            <a:rPr lang="en-US" sz="1600" kern="12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прежние, кроме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: 0,5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→0,7  (с 3</a:t>
          </a:r>
          <a:r>
            <a:rPr lang="ru-RU" sz="1600" kern="12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по 5</a:t>
          </a:r>
          <a:r>
            <a:rPr lang="ru-RU" sz="1600" kern="1200" baseline="30000" dirty="0" smtClean="0">
              <a:solidFill>
                <a:schemeClr val="tx2">
                  <a:lumMod val="75000"/>
                </a:schemeClr>
              </a:solidFill>
            </a:rPr>
            <a:t>ю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мин. жизни) в соответствии с </a:t>
          </a:r>
          <a:r>
            <a:rPr lang="ru-RU" sz="1600" kern="1200" baseline="0" dirty="0" err="1" smtClean="0">
              <a:solidFill>
                <a:schemeClr val="tx2">
                  <a:lumMod val="75000"/>
                </a:schemeClr>
              </a:solidFill>
            </a:rPr>
            <a:t>пок-ми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SpO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endParaRPr lang="ru-RU" sz="1600" kern="1200" baseline="-25000" dirty="0">
            <a:solidFill>
              <a:schemeClr val="tx2">
                <a:lumMod val="75000"/>
              </a:schemeClr>
            </a:solidFill>
          </a:endParaRPr>
        </a:p>
      </dsp:txBody>
      <dsp:txXfrm rot="10800000">
        <a:off x="0" y="2446891"/>
        <a:ext cx="8229600" cy="535156"/>
      </dsp:txXfrm>
    </dsp:sp>
    <dsp:sp modelId="{3B7B3752-31E6-4018-80C1-023B786EA796}">
      <dsp:nvSpPr>
        <dsp:cNvPr id="0" name=""/>
        <dsp:cNvSpPr/>
      </dsp:nvSpPr>
      <dsp:spPr>
        <a:xfrm rot="10800000">
          <a:off x="0" y="1631315"/>
          <a:ext cx="8229600" cy="82360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Целевые </a:t>
          </a:r>
          <a:r>
            <a:rPr lang="ru-RU" sz="1600" kern="1200" baseline="0" dirty="0" err="1" smtClean="0">
              <a:solidFill>
                <a:schemeClr val="tx2">
                  <a:lumMod val="75000"/>
                </a:schemeClr>
              </a:solidFill>
            </a:rPr>
            <a:t>пок-ли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SpO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не достигнуты, </a:t>
          </a:r>
          <a:r>
            <a:rPr lang="en-US" sz="1600" kern="12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PEEP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1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0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mbar, 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=0,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5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 – 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6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0 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сек.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 rot="10800000">
        <a:off x="0" y="1631315"/>
        <a:ext cx="8229600" cy="535156"/>
      </dsp:txXfrm>
    </dsp:sp>
    <dsp:sp modelId="{1C4D5387-EFEC-4E6E-AEC7-F0EF4065B3FC}">
      <dsp:nvSpPr>
        <dsp:cNvPr id="0" name=""/>
        <dsp:cNvSpPr/>
      </dsp:nvSpPr>
      <dsp:spPr>
        <a:xfrm rot="10800000">
          <a:off x="0" y="815739"/>
          <a:ext cx="8229600" cy="82360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PEEP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 8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mbar, 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=0,4 – 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6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0 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сек.</a:t>
          </a:r>
          <a:endParaRPr lang="ru-RU" sz="1600" kern="1200" baseline="0" dirty="0">
            <a:solidFill>
              <a:schemeClr val="tx2">
                <a:lumMod val="75000"/>
              </a:schemeClr>
            </a:solidFill>
          </a:endParaRPr>
        </a:p>
      </dsp:txBody>
      <dsp:txXfrm rot="10800000">
        <a:off x="0" y="815739"/>
        <a:ext cx="8229600" cy="535156"/>
      </dsp:txXfrm>
    </dsp:sp>
    <dsp:sp modelId="{25AFA873-FE9D-489A-B808-837F8457A828}">
      <dsp:nvSpPr>
        <dsp:cNvPr id="0" name=""/>
        <dsp:cNvSpPr/>
      </dsp:nvSpPr>
      <dsp:spPr>
        <a:xfrm rot="10800000">
          <a:off x="0" y="164"/>
          <a:ext cx="8229600" cy="82360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2">
                  <a:lumMod val="75000"/>
                </a:schemeClr>
              </a:solidFill>
            </a:rPr>
            <a:t>Теплосберегающая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пленка, продленный вдох с параметрами: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PIP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=20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mbar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FiO2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=0,3 – 20 сек. +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CPAP 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PEEP 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8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mbar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0,4 – 10 сек.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 rot="10800000">
        <a:off x="0" y="164"/>
        <a:ext cx="8229600" cy="535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6E9AB-63DD-4FE1-98C0-997C916251D8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621A8-9283-40BF-BF4E-3758472190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621A8-9283-40BF-BF4E-37584721903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История болезни </a:t>
            </a:r>
            <a:b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ребенка С.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ГОБУЗ ОКРД филиал №1; отделение реанимации новорожденных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Дата пребывания 11.11.16 – 24.11.16</a:t>
            </a:r>
          </a:p>
          <a:p>
            <a:endParaRPr lang="ru-RU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 дополнительном обследовании выявлено: 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СРБ  (13.11.16г.)– положительный, от 14.11.16г. - отрицательный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ПКТ (14.11.16г.) –  слабоположительный (0,5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/мл)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Гипербилирубинемия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(13.11.16) - 150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мкмоль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/л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Гипокоагуляция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Снижение функций левого желудочка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ЭхоКГ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Rg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грамма органов грудной и брюшной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п-ти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: с положительной динамикой. В брюшной полости выраженная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аэроколия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ОАК (13.11.16) – лейкоцитоз, с положительной динамикой (27,9*10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9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/л), НИ 0,04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 терапии добавлено: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 целью профилактики грибковой инфекции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Дифлюкан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[3/72].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Фототерапия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8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сутки жизни: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Состояние ребенка тяжелое, стабильное. С 3х суток – приступы апноэ, 1 - 2 раза за 1 час, требует тактильной стимуляции, с 5х суток приступы апноэ редкие, ≈1 раз за 12 часов, длительностью до 10 сек, тактильной стимуляции не требует. Параметры </a:t>
            </a:r>
            <a:r>
              <a:rPr lang="en-US" dirty="0" err="1" smtClean="0"/>
              <a:t>nCPAP</a:t>
            </a:r>
            <a:r>
              <a:rPr lang="en-US" dirty="0" smtClean="0"/>
              <a:t> </a:t>
            </a:r>
            <a:r>
              <a:rPr lang="ru-RU" dirty="0" smtClean="0"/>
              <a:t>постепенно снижаются: РЕЕР=8,0→6,0 </a:t>
            </a:r>
            <a:r>
              <a:rPr lang="en-US" dirty="0" smtClean="0"/>
              <a:t>mbar</a:t>
            </a:r>
            <a:r>
              <a:rPr lang="ru-RU" dirty="0" smtClean="0"/>
              <a:t>; </a:t>
            </a:r>
            <a:r>
              <a:rPr lang="en-US" dirty="0" err="1" smtClean="0"/>
              <a:t>FiO</a:t>
            </a:r>
            <a:r>
              <a:rPr lang="ru-RU" baseline="-25000" dirty="0" smtClean="0"/>
              <a:t>2</a:t>
            </a:r>
            <a:r>
              <a:rPr lang="ru-RU" dirty="0" smtClean="0"/>
              <a:t> 0,3→0,21 с 4х суток. При обследовании: ПКТ≥0,5; СРБ – отрицательный. ОАК – с небольшой положительной динамикой (снижение лейкоцитоза). </a:t>
            </a:r>
            <a:r>
              <a:rPr lang="ru-RU" dirty="0" err="1" smtClean="0"/>
              <a:t>Гипокоагуляция</a:t>
            </a:r>
            <a:r>
              <a:rPr lang="ru-RU" dirty="0" smtClean="0"/>
              <a:t>. НСГ – ВЖК </a:t>
            </a:r>
            <a:r>
              <a:rPr lang="en-US" dirty="0" smtClean="0"/>
              <a:t>I</a:t>
            </a:r>
            <a:r>
              <a:rPr lang="ru-RU" dirty="0" smtClean="0"/>
              <a:t> степени двустороннее. Рентгенограмма грудной клетки – двусторонняя пневмония. На 7е сутки в ОАК – лейкоцитоз – без динамики, тромбоцитоз. Антибактериальная терапия усилена: </a:t>
            </a:r>
            <a:r>
              <a:rPr lang="ru-RU" dirty="0" err="1" smtClean="0"/>
              <a:t>Сультасин</a:t>
            </a:r>
            <a:r>
              <a:rPr lang="ru-RU" dirty="0" smtClean="0"/>
              <a:t> + </a:t>
            </a:r>
            <a:r>
              <a:rPr lang="ru-RU" dirty="0" err="1" smtClean="0"/>
              <a:t>Гентамицин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13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сутки жизни: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/>
              <a:t>Состояние тяжелое, стабильное. Мышечная гипотония, рефлексы нестойкие. Крик эмоциональный, двигательная активность умеренная. Кожа бледно-розовая, чистая. Видимые слизистые чистые, </a:t>
            </a:r>
            <a:r>
              <a:rPr lang="ru-RU" sz="2000" dirty="0" err="1" smtClean="0"/>
              <a:t>розовые</a:t>
            </a:r>
            <a:r>
              <a:rPr lang="ru-RU" sz="2000" dirty="0" smtClean="0"/>
              <a:t>, влажные. В легких дыхание жесткое, </a:t>
            </a:r>
            <a:r>
              <a:rPr lang="ru-RU" sz="2000" dirty="0" err="1" smtClean="0"/>
              <a:t>проводтся</a:t>
            </a:r>
            <a:r>
              <a:rPr lang="ru-RU" sz="2000" dirty="0" smtClean="0"/>
              <a:t> во все отделы равномерно, без хрипов. Сохраняются приступа апноэ по 10 – 12 сек, 1 раз за 6 – 8 часов. Купируются самостоятельно. На </a:t>
            </a:r>
            <a:r>
              <a:rPr lang="en-US" sz="2000" dirty="0" err="1" smtClean="0"/>
              <a:t>nCPAP</a:t>
            </a:r>
            <a:r>
              <a:rPr lang="ru-RU" sz="2000" dirty="0" smtClean="0"/>
              <a:t> с параметрами: РЕЕР=6,0 </a:t>
            </a:r>
            <a:r>
              <a:rPr lang="en-US" sz="2000" dirty="0" smtClean="0"/>
              <a:t>mbar</a:t>
            </a:r>
            <a:r>
              <a:rPr lang="ru-RU" sz="2000" dirty="0" smtClean="0"/>
              <a:t>; </a:t>
            </a:r>
            <a:r>
              <a:rPr lang="en-US" sz="2000" dirty="0" err="1" smtClean="0"/>
              <a:t>FiO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0,21. ДН не нарастает. Гемодинамика стабильная. Тоны сердца ясные, ритмичные, систолический шум на верхушке. ЧСС=150 в мин. Живот мягкий, б/</a:t>
            </a:r>
            <a:r>
              <a:rPr lang="ru-RU" sz="2000" dirty="0" err="1" smtClean="0"/>
              <a:t>б</a:t>
            </a:r>
            <a:r>
              <a:rPr lang="ru-RU" sz="2000" dirty="0" smtClean="0"/>
              <a:t>, не вздут. ЭП зондовое, </a:t>
            </a:r>
            <a:r>
              <a:rPr lang="ru-RU" sz="2000" dirty="0" err="1" smtClean="0"/>
              <a:t>микроструйное</a:t>
            </a:r>
            <a:r>
              <a:rPr lang="ru-RU" sz="2000" dirty="0" smtClean="0"/>
              <a:t> за 1 час, сцеженным грудным молоком, по 14,5→24,0 мл*8 </a:t>
            </a:r>
            <a:r>
              <a:rPr lang="ru-RU" sz="2000" dirty="0" err="1" smtClean="0"/>
              <a:t>р</a:t>
            </a:r>
            <a:r>
              <a:rPr lang="ru-RU" sz="2000" dirty="0" smtClean="0"/>
              <a:t>/</a:t>
            </a:r>
            <a:r>
              <a:rPr lang="ru-RU" sz="2000" dirty="0" err="1" smtClean="0"/>
              <a:t>сут</a:t>
            </a:r>
            <a:r>
              <a:rPr lang="ru-RU" sz="2000" dirty="0" smtClean="0"/>
              <a:t>, усваивает. Печень +2,0 см из-под края реберной дуги, край эластичный. Селезенка не пальпируется. Стул желтый, регулярно. Моча светлая, темп диуреза достаточный (4 – 5 мл/кг/час). </a:t>
            </a:r>
          </a:p>
          <a:p>
            <a:r>
              <a:rPr lang="ru-RU" sz="2000" dirty="0" smtClean="0"/>
              <a:t>На 12е сутки – анемия тяжелой степени, гемотрансфузия. 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Диагноз при переводе: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      Основной: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• Внутриутробная двусторонняя пневмония.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     </a:t>
            </a:r>
            <a:r>
              <a:rPr lang="ru-RU" b="1" i="1" dirty="0" smtClean="0"/>
              <a:t>Сопутствующий: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• Экстремально низкая масса тела при рождении.</a:t>
            </a:r>
          </a:p>
          <a:p>
            <a:pPr>
              <a:buNone/>
            </a:pPr>
            <a:r>
              <a:rPr lang="ru-RU" dirty="0" smtClean="0"/>
              <a:t>• Недоношенность 27 недель. ПКВ 28/29 недель.</a:t>
            </a:r>
          </a:p>
          <a:p>
            <a:pPr>
              <a:buNone/>
            </a:pPr>
            <a:r>
              <a:rPr lang="ru-RU" dirty="0" smtClean="0"/>
              <a:t>• Апноэ недоношенных.</a:t>
            </a:r>
          </a:p>
          <a:p>
            <a:pPr>
              <a:buNone/>
            </a:pPr>
            <a:r>
              <a:rPr lang="ru-RU" dirty="0" smtClean="0"/>
              <a:t>• Анемия недоношенных (гемотрансфузия 22.11.16).</a:t>
            </a:r>
          </a:p>
          <a:p>
            <a:pPr>
              <a:buNone/>
            </a:pPr>
            <a:r>
              <a:rPr lang="ru-RU" dirty="0" smtClean="0"/>
              <a:t>• ВЖК </a:t>
            </a:r>
            <a:r>
              <a:rPr lang="en-US" dirty="0" smtClean="0"/>
              <a:t>I </a:t>
            </a:r>
            <a:r>
              <a:rPr lang="ru-RU" dirty="0" smtClean="0"/>
              <a:t>степени двустороннее.</a:t>
            </a:r>
          </a:p>
          <a:p>
            <a:pPr>
              <a:buNone/>
            </a:pPr>
            <a:r>
              <a:rPr lang="ru-RU" dirty="0" smtClean="0"/>
              <a:t>• Синдром дыхательных расстройств новорожденного тяжелой степени в анамнезе.</a:t>
            </a:r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Неонатальная</a:t>
            </a:r>
            <a:r>
              <a:rPr lang="ru-RU" dirty="0" smtClean="0"/>
              <a:t> желтуха в анамнезе.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 14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суткам получал лечение: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err="1" smtClean="0"/>
              <a:t>Энтеральное</a:t>
            </a:r>
            <a:r>
              <a:rPr lang="ru-RU" dirty="0" smtClean="0"/>
              <a:t> питание : 20 мл/кг + объем предыдущих суток (сцеженное грудное молоко + </a:t>
            </a:r>
            <a:r>
              <a:rPr lang="ru-RU" dirty="0" err="1" smtClean="0"/>
              <a:t>пробиотик</a:t>
            </a:r>
            <a:r>
              <a:rPr lang="ru-RU" dirty="0" smtClean="0"/>
              <a:t> (</a:t>
            </a:r>
            <a:r>
              <a:rPr lang="ru-RU" dirty="0" err="1" smtClean="0"/>
              <a:t>Линекс</a:t>
            </a:r>
            <a:r>
              <a:rPr lang="ru-RU" dirty="0" smtClean="0"/>
              <a:t>) + усилитель грудного молока </a:t>
            </a:r>
            <a:r>
              <a:rPr lang="en-US" dirty="0" smtClean="0"/>
              <a:t>FM</a:t>
            </a:r>
            <a:r>
              <a:rPr lang="ru-RU" dirty="0" smtClean="0"/>
              <a:t> 85 5 г/</a:t>
            </a:r>
            <a:r>
              <a:rPr lang="ru-RU" dirty="0" err="1" smtClean="0"/>
              <a:t>сут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Респираторная поддержка – </a:t>
            </a:r>
            <a:r>
              <a:rPr lang="en-US" dirty="0" err="1" smtClean="0"/>
              <a:t>nCPAP</a:t>
            </a:r>
            <a:r>
              <a:rPr lang="ru-RU" dirty="0" smtClean="0"/>
              <a:t>, параметры по уровню КОС, </a:t>
            </a:r>
            <a:r>
              <a:rPr lang="en-US" dirty="0" err="1" smtClean="0"/>
              <a:t>SpO</a:t>
            </a:r>
            <a:r>
              <a:rPr lang="ru-RU" baseline="-25000" dirty="0" smtClean="0"/>
              <a:t>2</a:t>
            </a:r>
            <a:r>
              <a:rPr lang="ru-RU" dirty="0" smtClean="0"/>
              <a:t>. </a:t>
            </a:r>
          </a:p>
          <a:p>
            <a:pPr lvl="0" algn="just"/>
            <a:r>
              <a:rPr lang="ru-RU" dirty="0" smtClean="0"/>
              <a:t>Антибактериальную терапию усилить (анемия, тромбоцитоз, ↑ НИ в ОАК): </a:t>
            </a:r>
            <a:r>
              <a:rPr lang="ru-RU" dirty="0" err="1" smtClean="0"/>
              <a:t>Меронем</a:t>
            </a:r>
            <a:r>
              <a:rPr lang="ru-RU" dirty="0" smtClean="0"/>
              <a:t> [20/12] – 1 сутки.</a:t>
            </a:r>
          </a:p>
          <a:p>
            <a:pPr lvl="0"/>
            <a:r>
              <a:rPr lang="ru-RU" dirty="0" err="1" smtClean="0"/>
              <a:t>Инфузионная</a:t>
            </a:r>
            <a:r>
              <a:rPr lang="ru-RU" dirty="0" smtClean="0"/>
              <a:t> терапия из расчета ФП, частичное парентеральное питание (белок (ЭП) 5,2  г/кг/</a:t>
            </a:r>
            <a:r>
              <a:rPr lang="ru-RU" dirty="0" err="1" smtClean="0"/>
              <a:t>сут</a:t>
            </a:r>
            <a:r>
              <a:rPr lang="ru-RU" dirty="0" smtClean="0"/>
              <a:t>; углеводы (ЭП) 14,7 мг/кг/мин, жиры (ЭП) 7,0 г/кг/</a:t>
            </a:r>
            <a:r>
              <a:rPr lang="ru-RU" dirty="0" err="1" smtClean="0"/>
              <a:t>сут</a:t>
            </a:r>
            <a:r>
              <a:rPr lang="ru-RU" dirty="0" smtClean="0"/>
              <a:t>, </a:t>
            </a:r>
            <a:r>
              <a:rPr lang="ru-RU" dirty="0" err="1" smtClean="0"/>
              <a:t>калораж</a:t>
            </a:r>
            <a:r>
              <a:rPr lang="ru-RU" dirty="0" smtClean="0"/>
              <a:t>  169 ккал/кг/</a:t>
            </a:r>
            <a:r>
              <a:rPr lang="ru-RU" dirty="0" err="1" smtClean="0"/>
              <a:t>сут</a:t>
            </a:r>
            <a:r>
              <a:rPr lang="ru-RU" dirty="0" smtClean="0"/>
              <a:t>).</a:t>
            </a:r>
          </a:p>
          <a:p>
            <a:pPr lvl="0"/>
            <a:r>
              <a:rPr lang="ru-RU" dirty="0" smtClean="0"/>
              <a:t>Дыхательные аналептики: </a:t>
            </a:r>
            <a:r>
              <a:rPr lang="ru-RU" dirty="0" err="1" smtClean="0"/>
              <a:t>Кофеин-бензоат</a:t>
            </a:r>
            <a:r>
              <a:rPr lang="ru-RU" dirty="0" smtClean="0"/>
              <a:t> натрия 20% в поддерживающей дозе [10].</a:t>
            </a:r>
          </a:p>
          <a:p>
            <a:pPr lvl="0"/>
            <a:r>
              <a:rPr lang="ru-RU" dirty="0" smtClean="0"/>
              <a:t>С целью профилактики грибковой инфекции – </a:t>
            </a:r>
            <a:r>
              <a:rPr lang="ru-RU" dirty="0" err="1" smtClean="0"/>
              <a:t>Дифлюкан</a:t>
            </a:r>
            <a:r>
              <a:rPr lang="ru-RU" dirty="0" smtClean="0"/>
              <a:t> [3/72] со 2х суток жизни.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Данные исследований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643050"/>
          <a:ext cx="8629820" cy="2344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Дата</a:t>
                      </a:r>
                      <a:endParaRPr lang="ru-RU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Эр*10</a:t>
                      </a:r>
                      <a:r>
                        <a:rPr lang="ru-RU" sz="1400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/л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Hb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г/л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Ht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Lei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*10</a:t>
                      </a:r>
                      <a:r>
                        <a:rPr lang="ru-RU" sz="1400" baseline="30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/л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*10</a:t>
                      </a:r>
                      <a:r>
                        <a:rPr lang="ru-RU" sz="1400" baseline="30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/л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э,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п/я,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с/я,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11.11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4,08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157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44,0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35,8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172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0,15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13.11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4,26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157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45,5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27,9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312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18.11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3,39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33,8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27,7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424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22.11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3,30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31,6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23,6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388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23.11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4,89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169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46,7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19,6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740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14290"/>
          <a:ext cx="4929222" cy="556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Дата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11.11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14.11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18.11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О. белок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44,4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Мочевина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7,79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Креатинин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0,064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0,089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О. </a:t>
                      </a:r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билируб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87,5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Альбумин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25,0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27,6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АЛТ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7,39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АСТ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73,4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20,9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ЩФ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421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Холестерин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2,59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1,73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Триглицер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0,37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ГГТ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255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Железо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СРБ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Отрицат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Отрицат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Отрицат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ПКТ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≥0,5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642939"/>
          <a:ext cx="8229600" cy="2567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44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4783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Дата</a:t>
                      </a:r>
                      <a:endParaRPr lang="ru-RU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ПТИ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Пр.</a:t>
                      </a:r>
                      <a:r>
                        <a:rPr lang="ru-RU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время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ПО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АЧТВ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Фибриноген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6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14.11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69%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15,0"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1,24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39,6"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5,6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96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18.11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51,2%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18,2"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1,50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46,2"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2,65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Данные бактериологических исследований: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14.11.16 – слизистая оболочка ротовой полости – флора не обнаружена.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15.11.16 – пупочная ранка – флора не обнаружена.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15.11.16 – пупочный катетер – флора не обнаружена.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22.11.16 – кровь на стерильность – нет роста.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23.11.16 – ректальный мазок – флора не обнаружена.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23.11.16 – со слизистой полости рта –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St.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hemolyticus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KOE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скудный рост.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Из анамнеза: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Возраст матери – 31 год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Беременность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IV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на учете состояла с 7 недель, наблюдалась регулярно.</a:t>
            </a: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половина беременности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вазоматорный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ринит, угроза прерывания.</a:t>
            </a: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половина беременности – с 23 недель 5 дней ИЦН, гнойные бактериальные выделения из влагалища, в мазках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степень чистоты, в ОАК лейкоцитоз,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СРБ-положительный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Накануне родов мать получала антибактериальную терапию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Антенатальная профилактика СДР проведена (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дексаметазон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полный курс) 26.10.16г., 05.11.16г.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Rg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-грамма органов грудной и брюшной полости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11.11.16г.  – легочные поля расправлены, пониженной прозрачности за счет интерстициального отека. Брюшная полость пониженной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пневмотизации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12.11.16г. – с положительной динамикой (улучшение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пневмотизации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легочных полей). В брюшной полости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аэроколия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14.11.16г. – отрицательная динамика (наросло понижение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пневмотизации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больше справа)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17.11.16г. – двусторонняя пневмония,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аэроколия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Нейросонография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11.11.16г. – повышение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эхогенности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ПВЗ. Выраженная незрелость головного мозга.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18.11.16г. – ВЖК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 двустороннее. Незрелость головного мозга. Повышение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эхогенности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ПВЗ.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23.11.16г. – без динамики.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Эхокардиография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11.11.16г. – ВПС, ДМПП вторичный (2,1 мм), сброс двунаправленный. ОАП функционирует, 1,2 мм; сброс двунаправленный. Функции ЛЖ, УО компенсированы. Легочная гипертензия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степени. 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17.11.16г. - ВПС, ДМПП вторичный (2,1 мм), сброс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левоправый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АП  1,0 мм;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гемодинамически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незначим. Функции ЛЖ  в норме. Функциональная недостаточность ТК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УЗИ брюшной полости: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11.11.16г. – Диффузные изменения в печени, почках, поджелудочной железе. ВУИ?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Вопросы к нашим консультантам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Достаточная ли респираторная поддержка проводилась на этапе ОРИТН родильного дома?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Адекватно ли проводилось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энтеральное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питание при отсутствии клинической картины нарушений со стороны ЖКТ?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Респираторная поддержка во время транспортировки?</a:t>
            </a:r>
          </a:p>
          <a:p>
            <a:pPr marL="514350" indent="-514350" algn="just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Спасибо за внимание!</a:t>
            </a:r>
            <a:endParaRPr lang="ru-RU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Из анамнеза: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Дата родов 11 ноября 2016 г в 09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47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Роды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преждевременные, на сроке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гестации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27 недель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Родоразрешение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путем операции кесарева сечения в срочном порядке (рубец на матке, незрелые родовые пути, преждевременное излитие околоплодных вод, длительный безводный период-145 ч. 47 мин., анемия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степени).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 рождении: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Состояние тяжелое (ЧСС = 82 в мин, попытки самостоятельного вдоха отсутствуют, кожа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цианотичная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активные движения отсутствуют,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SpO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36%)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Оценка по шкале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Апгар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3/6 баллов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Масса тела 960 г, рост 37 см, окружность головы 24 см, груди – 20 см.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Первичная и реанимационная помощь в родильном зале: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2976" y="2714620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 поступлении в ОРИТН: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285860"/>
            <a:ext cx="8443914" cy="5286412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Переведен из операционной через 31 минуту от рождения, на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</a:rPr>
              <a:t>nCPAP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через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мононазальную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канюлю.</a:t>
            </a:r>
          </a:p>
          <a:p>
            <a:pPr algn="just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Состояние тяжелое, стабильное, за время транспортировки без ухудшения. </a:t>
            </a:r>
          </a:p>
          <a:p>
            <a:pPr algn="just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В сознании. Рефлексы вызываются, ослаблены. Мышечная гипотония. Кожа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багрово-розовая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, с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акроцианозом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. Спонтанное дыхание через нос свободное. Умеренное участие вспомогательной мускулатуры в акте дыхания, умеренное западение уступчивых мест грудной клетки на вдохе. Дыхание ритмичное, проводится во все отделы, ослаблено, с незначительным количеством проводных хрипов, в нижних отделах - единичные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крепитирующие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хрипы, ЧД 42 в мин. Оценка по шкале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Сильвермана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– 6 б. Гемодинамика стабильная, АД 44/21 (31). СБП=3 с на грудине, 4 с – на конечностях. Тоны сердца ясные, ритмичные. ЧСС=166 в мин. Живот мягкий. Печень +1,0 см из-под края реберной дуги, селезенка не пальпируется. </a:t>
            </a:r>
          </a:p>
          <a:p>
            <a:pPr algn="just"/>
            <a:r>
              <a:rPr lang="ru-RU" sz="1800" u="sng" dirty="0" smtClean="0">
                <a:solidFill>
                  <a:schemeClr val="tx2">
                    <a:lumMod val="75000"/>
                  </a:schemeClr>
                </a:solidFill>
              </a:rPr>
              <a:t>Предварительный диагноз: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indent="342900"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Синдром дыхательных расстройств тяжелой степени. Высокий риск реализации внутриутробной инфекции. Экстремально низкая масса тела. Недоношенность 27 недель.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Обследован в 1</a:t>
            </a:r>
            <a:r>
              <a:rPr lang="ru-RU" sz="3600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сутки: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ОАК (11.11 в 18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21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8 ч 30 мин от рождения) – лейкоцитоз (35,8*10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9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/л), НИ 0,15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Б/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анализ крови б/о, СРБ – отрицательный; гликемия 3,1 – 6,2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ммоль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/л.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По-КОС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– компенсирован.</a:t>
            </a:r>
          </a:p>
          <a:p>
            <a:pPr algn="just"/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Rg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-грамма ОГК – интерстициальный отек.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НСГ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УС-признаки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повышения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эхогенности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ПВЗ. Выраженная незрелость ГМ.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ЭхоКГ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– ДМПП вторичный (2,1 мм), сброс двунаправленный. ОАП 1,2 мм, сброс двунаправленный.  Функции ЛЖ, УО компенсированы. Легочная гипертензия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УЗИ органов брюшной полости – диффузные изменения печени, почек, поджелудочной железы. ВУИ?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Начато лечение:</a:t>
            </a:r>
            <a:endParaRPr lang="ru-RU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768865"/>
          </a:xfrm>
        </p:spPr>
        <p:txBody>
          <a:bodyPr>
            <a:noAutofit/>
          </a:bodyPr>
          <a:lstStyle/>
          <a:p>
            <a:pPr lvl="0"/>
            <a:r>
              <a:rPr lang="ru-RU" sz="2200" dirty="0" err="1" smtClean="0"/>
              <a:t>Энтеральное</a:t>
            </a:r>
            <a:r>
              <a:rPr lang="ru-RU" sz="2200" dirty="0" smtClean="0"/>
              <a:t> питание – трофическое, начато через 6 часов от рождения, </a:t>
            </a:r>
            <a:r>
              <a:rPr lang="ru-RU" sz="2200" dirty="0" err="1" smtClean="0"/>
              <a:t>пробиотик</a:t>
            </a:r>
            <a:r>
              <a:rPr lang="ru-RU" sz="2200" dirty="0" smtClean="0"/>
              <a:t> (</a:t>
            </a:r>
            <a:r>
              <a:rPr lang="ru-RU" sz="2200" dirty="0" err="1" smtClean="0"/>
              <a:t>Линекс</a:t>
            </a:r>
            <a:r>
              <a:rPr lang="ru-RU" sz="2200" dirty="0" smtClean="0"/>
              <a:t>).</a:t>
            </a:r>
          </a:p>
          <a:p>
            <a:pPr lvl="0"/>
            <a:r>
              <a:rPr lang="ru-RU" sz="2200" dirty="0" smtClean="0"/>
              <a:t>Респираторная поддержка –</a:t>
            </a:r>
            <a:r>
              <a:rPr lang="ru-RU" sz="2200" i="1" dirty="0" smtClean="0"/>
              <a:t> </a:t>
            </a:r>
            <a:r>
              <a:rPr lang="en-US" sz="2200" dirty="0" err="1" smtClean="0"/>
              <a:t>nCPAP</a:t>
            </a:r>
            <a:r>
              <a:rPr lang="ru-RU" sz="2200" dirty="0" smtClean="0"/>
              <a:t>, параметры по уровню КОС, </a:t>
            </a:r>
            <a:r>
              <a:rPr lang="en-US" sz="2200" dirty="0" err="1" smtClean="0"/>
              <a:t>SpO</a:t>
            </a:r>
            <a:r>
              <a:rPr lang="ru-RU" sz="2200" baseline="-25000" dirty="0" smtClean="0"/>
              <a:t>2</a:t>
            </a:r>
            <a:r>
              <a:rPr lang="ru-RU" sz="2200" dirty="0" smtClean="0"/>
              <a:t>. </a:t>
            </a:r>
          </a:p>
          <a:p>
            <a:pPr lvl="0"/>
            <a:r>
              <a:rPr lang="ru-RU" sz="2200" dirty="0" err="1" smtClean="0"/>
              <a:t>Инфузионная</a:t>
            </a:r>
            <a:r>
              <a:rPr lang="ru-RU" sz="2200" dirty="0" smtClean="0"/>
              <a:t> терапия из расчета ФП, полное парентеральное питание (белок 3 г/кг/</a:t>
            </a:r>
            <a:r>
              <a:rPr lang="ru-RU" sz="2200" dirty="0" err="1" smtClean="0"/>
              <a:t>сут</a:t>
            </a:r>
            <a:r>
              <a:rPr lang="ru-RU" sz="2200" dirty="0" smtClean="0"/>
              <a:t>; углеводы 5 мг/кг/мин, </a:t>
            </a:r>
            <a:r>
              <a:rPr lang="ru-RU" sz="2200" dirty="0" err="1" smtClean="0"/>
              <a:t>калораж</a:t>
            </a:r>
            <a:r>
              <a:rPr lang="ru-RU" sz="2200" dirty="0" smtClean="0"/>
              <a:t> 24 ккал/кг/</a:t>
            </a:r>
            <a:r>
              <a:rPr lang="ru-RU" sz="2200" dirty="0" err="1" smtClean="0"/>
              <a:t>сут</a:t>
            </a:r>
            <a:r>
              <a:rPr lang="ru-RU" sz="2200" dirty="0" smtClean="0"/>
              <a:t>).</a:t>
            </a:r>
          </a:p>
          <a:p>
            <a:pPr lvl="0"/>
            <a:r>
              <a:rPr lang="ru-RU" sz="2200" dirty="0" smtClean="0"/>
              <a:t>Антибактериальная терапия: </a:t>
            </a:r>
            <a:r>
              <a:rPr lang="ru-RU" sz="2200" dirty="0" err="1" smtClean="0"/>
              <a:t>Ампициллин</a:t>
            </a:r>
            <a:r>
              <a:rPr lang="ru-RU" sz="2200" dirty="0" smtClean="0"/>
              <a:t> [100/12], </a:t>
            </a:r>
            <a:r>
              <a:rPr lang="ru-RU" sz="2200" dirty="0" err="1" smtClean="0"/>
              <a:t>Гентамицин</a:t>
            </a:r>
            <a:r>
              <a:rPr lang="ru-RU" sz="2200" dirty="0" smtClean="0"/>
              <a:t> [4/48].</a:t>
            </a:r>
          </a:p>
          <a:p>
            <a:pPr lvl="0"/>
            <a:r>
              <a:rPr lang="ru-RU" sz="2200" dirty="0" smtClean="0"/>
              <a:t>Профилактика геморрагического синдрома: </a:t>
            </a:r>
            <a:r>
              <a:rPr lang="ru-RU" sz="2200" dirty="0" err="1" smtClean="0"/>
              <a:t>Викасол</a:t>
            </a:r>
            <a:r>
              <a:rPr lang="ru-RU" sz="2200" dirty="0" smtClean="0"/>
              <a:t> 1%  -  [0,1 мл/24] №3. </a:t>
            </a:r>
          </a:p>
          <a:p>
            <a:pPr lvl="0"/>
            <a:r>
              <a:rPr lang="ru-RU" sz="2200" dirty="0" err="1" smtClean="0"/>
              <a:t>Гемостатическая</a:t>
            </a:r>
            <a:r>
              <a:rPr lang="ru-RU" sz="2200" dirty="0" smtClean="0"/>
              <a:t> терапия: </a:t>
            </a:r>
            <a:r>
              <a:rPr lang="ru-RU" sz="2200" dirty="0" err="1" smtClean="0"/>
              <a:t>Этамзилат</a:t>
            </a:r>
            <a:r>
              <a:rPr lang="ru-RU" sz="2200" dirty="0" smtClean="0"/>
              <a:t> [12,5/8].</a:t>
            </a:r>
          </a:p>
          <a:p>
            <a:pPr lvl="0"/>
            <a:r>
              <a:rPr lang="ru-RU" sz="2200" dirty="0" smtClean="0"/>
              <a:t>Дыхательные аналептики: </a:t>
            </a:r>
            <a:r>
              <a:rPr lang="ru-RU" sz="2200" dirty="0" err="1" smtClean="0"/>
              <a:t>Кофеин-бензоат</a:t>
            </a:r>
            <a:r>
              <a:rPr lang="ru-RU" sz="2200" dirty="0" smtClean="0"/>
              <a:t> натрия 20% в нагрузочной дозе [20].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 3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сутки жизни: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Состояние тяжелое, стабильное. Респираторная поддержка: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nCPAP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 параметрами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PEEP 9 mbar, FiO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0,28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Дыхание спонтанное, эффективное. Механика дыхания не нарушена. Одышки нет.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Перкуторно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легочный звук,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аускультативно-проводится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во все отделы равномерно, жесткое, без хрипов. Отмечаются приступы апноэ 1 раз в час с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десатурацией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 70%, купируются тактильной стимуляцией. ЧДД 48 в мин.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Тоны сердца ясные, ритмичные, ЧСС 140 в мин. Гемодинамика стабильная, без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инотропной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поддержки, СБП 2 сек., АД 59/38 (40) мм.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ст.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Живот мягкий, не вздут, доступен пальпации. Петли кишечника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контурируются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Стул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меконий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регулярно.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</TotalTime>
  <Words>1962</Words>
  <Application>Microsoft Office PowerPoint</Application>
  <PresentationFormat>Экран (4:3)</PresentationFormat>
  <Paragraphs>273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Тема Office</vt:lpstr>
      <vt:lpstr>История болезни  ребенка С.</vt:lpstr>
      <vt:lpstr>Из анамнеза:</vt:lpstr>
      <vt:lpstr>Из анамнеза:</vt:lpstr>
      <vt:lpstr>При рождении:</vt:lpstr>
      <vt:lpstr>Первичная и реанимационная помощь в родильном зале:</vt:lpstr>
      <vt:lpstr>При поступлении в ОРИТН:</vt:lpstr>
      <vt:lpstr>Обследован в 1е сутки:</vt:lpstr>
      <vt:lpstr>Начато лечение:</vt:lpstr>
      <vt:lpstr>На 3е сутки жизни:</vt:lpstr>
      <vt:lpstr>При дополнительном обследовании выявлено: </vt:lpstr>
      <vt:lpstr>К терапии добавлено:</vt:lpstr>
      <vt:lpstr>3е – 8е сутки жизни:</vt:lpstr>
      <vt:lpstr>9е – 13е сутки жизни: </vt:lpstr>
      <vt:lpstr>Диагноз при переводе:</vt:lpstr>
      <vt:lpstr>К 14м суткам получал лечение:</vt:lpstr>
      <vt:lpstr>Данные исследований</vt:lpstr>
      <vt:lpstr>Презентация PowerPoint</vt:lpstr>
      <vt:lpstr>Презентация PowerPoint</vt:lpstr>
      <vt:lpstr>Данные бактериологических исследований:</vt:lpstr>
      <vt:lpstr>Rg-грамма органов грудной и брюшной полости</vt:lpstr>
      <vt:lpstr>Нейросонография:</vt:lpstr>
      <vt:lpstr>Эхокардиография:</vt:lpstr>
      <vt:lpstr>УЗИ брюшной полости:</vt:lpstr>
      <vt:lpstr>Вопросы к нашим консультантам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болезни  ребенка Осипова</dc:title>
  <dc:creator>1</dc:creator>
  <cp:lastModifiedBy>Pertina,Olga,SAINT PETERSBURG,Western District Team</cp:lastModifiedBy>
  <cp:revision>88</cp:revision>
  <dcterms:created xsi:type="dcterms:W3CDTF">2017-01-08T12:47:44Z</dcterms:created>
  <dcterms:modified xsi:type="dcterms:W3CDTF">2017-02-07T12:22:20Z</dcterms:modified>
</cp:coreProperties>
</file>